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48" r:id="rId1"/>
  </p:sldMasterIdLst>
  <p:notesMasterIdLst>
    <p:notesMasterId r:id="rId83"/>
  </p:notesMasterIdLst>
  <p:sldIdLst>
    <p:sldId id="257" r:id="rId2"/>
    <p:sldId id="25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364" r:id="rId68"/>
    <p:sldId id="365" r:id="rId69"/>
    <p:sldId id="366" r:id="rId70"/>
    <p:sldId id="289" r:id="rId71"/>
    <p:sldId id="290" r:id="rId72"/>
    <p:sldId id="291" r:id="rId73"/>
    <p:sldId id="292" r:id="rId74"/>
    <p:sldId id="293" r:id="rId75"/>
    <p:sldId id="294" r:id="rId76"/>
    <p:sldId id="295" r:id="rId77"/>
    <p:sldId id="296" r:id="rId78"/>
    <p:sldId id="297" r:id="rId79"/>
    <p:sldId id="298" r:id="rId80"/>
    <p:sldId id="299" r:id="rId81"/>
    <p:sldId id="286" r:id="rId8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52" d="100"/>
          <a:sy n="52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76.wmf"/><Relationship Id="rId5" Type="http://schemas.openxmlformats.org/officeDocument/2006/relationships/image" Target="../media/image58.wmf"/><Relationship Id="rId4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51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51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0.w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4A47393-4F72-4088-B38E-C1E5D6F7FF8A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40A114-3ED4-4079-BD66-D229787543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7443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1932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77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9809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78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6472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79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2580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80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9793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81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78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903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70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9175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71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267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72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235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73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328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74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375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75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779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D49D4-8B61-4495-91FF-328A2CC4D13E}" type="slidenum">
              <a:rPr lang="ar-IQ" smtClean="0"/>
              <a:t>76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181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245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7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990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070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73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67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646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343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839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961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91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80E9-ABB8-4C07-8495-5EADBC1803AB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A33F-7FAD-42D0-93DB-333120C9067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147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12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52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7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11" Type="http://schemas.openxmlformats.org/officeDocument/2006/relationships/image" Target="../media/image53.w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2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6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11" Type="http://schemas.openxmlformats.org/officeDocument/2006/relationships/image" Target="../media/image55.w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2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2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9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9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6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6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70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5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8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8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image" Target="../media/image76.wmf"/><Relationship Id="rId10" Type="http://schemas.openxmlformats.org/officeDocument/2006/relationships/image" Target="../media/image52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5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81.pn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9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82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8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90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91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94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92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88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101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9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02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98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03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1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1371601"/>
            <a:ext cx="6096000" cy="3766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Chemical Reaction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Salah N.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Farhan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Senior lecturer. Chem. Eng. Dept.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College of Engineering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University of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Diyala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4" y="547689"/>
            <a:ext cx="79914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424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476250"/>
            <a:ext cx="73533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91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65532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25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9" y="1462089"/>
            <a:ext cx="75914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634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9" y="457200"/>
            <a:ext cx="75533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4" y="1433514"/>
            <a:ext cx="72675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224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857250"/>
            <a:ext cx="73723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371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3"/>
          <p:cNvGrpSpPr>
            <a:grpSpLocks/>
          </p:cNvGrpSpPr>
          <p:nvPr/>
        </p:nvGrpSpPr>
        <p:grpSpPr bwMode="auto">
          <a:xfrm>
            <a:off x="1981200" y="228600"/>
            <a:ext cx="7696200" cy="4229100"/>
            <a:chOff x="457200" y="228600"/>
            <a:chExt cx="7696200" cy="4229100"/>
          </a:xfrm>
        </p:grpSpPr>
        <p:pic>
          <p:nvPicPr>
            <p:cNvPr id="4505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8600"/>
              <a:ext cx="76962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" y="1828800"/>
              <a:ext cx="7543800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1390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0975"/>
            <a:ext cx="78105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032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866775"/>
            <a:ext cx="78105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280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CRE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60762" y="1056055"/>
            <a:ext cx="8569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Chapter </a:t>
            </a:r>
            <a:r>
              <a:rPr lang="en-US" sz="3200" b="1" dirty="0" smtClean="0"/>
              <a:t>10: Non Isothermal Reactor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72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966789"/>
            <a:ext cx="72771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40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009650"/>
            <a:ext cx="7239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81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7600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44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9" y="661989"/>
            <a:ext cx="74390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801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38250"/>
            <a:ext cx="73152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9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4" y="204789"/>
            <a:ext cx="703897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199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76009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714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30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1915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326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7848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884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6762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229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31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695325"/>
            <a:ext cx="70008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526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085850"/>
            <a:ext cx="73437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5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7029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216400"/>
            <a:ext cx="6691313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59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3"/>
          <a:stretch>
            <a:fillRect/>
          </a:stretch>
        </p:blipFill>
        <p:spPr bwMode="auto">
          <a:xfrm>
            <a:off x="2865438" y="10668000"/>
            <a:ext cx="7326312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1"/>
            <a:ext cx="630555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05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1" t="17204" r="27504" b="1935"/>
          <a:stretch>
            <a:fillRect/>
          </a:stretch>
        </p:blipFill>
        <p:spPr bwMode="auto">
          <a:xfrm>
            <a:off x="1524000" y="0"/>
            <a:ext cx="3505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7" name="Rectangle 1"/>
          <p:cNvSpPr>
            <a:spLocks noChangeArrowheads="1"/>
          </p:cNvSpPr>
          <p:nvPr/>
        </p:nvSpPr>
        <p:spPr bwMode="auto">
          <a:xfrm>
            <a:off x="5181600" y="381001"/>
            <a:ext cx="5029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rtl="1"/>
            <a:r>
              <a:rPr lang="ar-IQ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للشكل اعلاه</a:t>
            </a:r>
            <a:r>
              <a:rPr lang="ar-SA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في حالة التوازن لتفاعل باعث للحرارة ,كلما زادت الحرارة فان سير التفاعل</a:t>
            </a:r>
            <a:r>
              <a:rPr 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Extent of reaction</a:t>
            </a:r>
            <a:r>
              <a:rPr lang="ar-SA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تقل لذك عند درجة واطئة فان </a:t>
            </a:r>
            <a:r>
              <a:rPr 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Extent  </a:t>
            </a:r>
            <a:r>
              <a:rPr lang="ar-IQ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عالية وبالعكس.</a:t>
            </a:r>
            <a:endParaRPr lang="en-US" sz="1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rtl="1"/>
            <a:r>
              <a:rPr lang="ar-SA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وعند اجراء التفاعل في حالة </a:t>
            </a:r>
            <a:r>
              <a:rPr 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isothermal</a:t>
            </a:r>
            <a:r>
              <a:rPr lang="ar-IQ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فان النقطة الموضحة في الشكل اعلاه,نحصل على </a:t>
            </a:r>
            <a:r>
              <a:rPr 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0.7 </a:t>
            </a:r>
            <a:r>
              <a:rPr lang="ar-IQ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تقريبا.</a:t>
            </a:r>
            <a:endParaRPr lang="en-US" sz="1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rtl="1"/>
            <a:r>
              <a:rPr lang="ar-IQ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لكن عند اجراء العمل في ظروف </a:t>
            </a:r>
            <a:r>
              <a:rPr 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Adiabatic </a:t>
            </a:r>
            <a:r>
              <a:rPr lang="ar-IQ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فانه لا توجد اضافة او سحب للحرارة ولدينا تفاعل باعث للحرارة</a:t>
            </a:r>
            <a:endParaRPr lang="en-US" sz="1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rtl="1"/>
            <a:r>
              <a:rPr lang="ar-IQ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فان هناك ميل لارتفاع درجة الحرارة لذلك تقل </a:t>
            </a:r>
            <a:r>
              <a:rPr 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Extent</a:t>
            </a:r>
            <a:r>
              <a:rPr lang="ar-IQ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لحدود 0.4 على الخط الموضح في الرسم اعلاه.</a:t>
            </a:r>
            <a:endParaRPr lang="en-US" sz="1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rtl="1"/>
            <a:r>
              <a:rPr lang="ar-IQ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لذلك يجب ان يجرى التفاعل باسرع وقت وايضا القلق من ان يحدث تفاعل عكسي.</a:t>
            </a:r>
            <a:endParaRPr lang="en-US" sz="1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rtl="1"/>
            <a:r>
              <a:rPr lang="ar-IQ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لذلك في تفاعلات الحرارة الثابتة</a:t>
            </a:r>
            <a:r>
              <a:rPr 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Isothermal</a:t>
            </a:r>
            <a:r>
              <a:rPr lang="ar-IQ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نحصل على تحول عالي باقل درجة حرارة وهذا يعني معدل تفاعل اقل.</a:t>
            </a:r>
            <a:endParaRPr lang="en-US" sz="1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36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00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t="15144" r="21069"/>
          <a:stretch>
            <a:fillRect/>
          </a:stretch>
        </p:blipFill>
        <p:spPr bwMode="auto">
          <a:xfrm>
            <a:off x="1524000" y="1"/>
            <a:ext cx="40386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8458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935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Topics to be covered in this Module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305800" cy="4419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u="sng">
                <a:solidFill>
                  <a:srgbClr val="000066"/>
                </a:solidFill>
              </a:rPr>
              <a:t>Module 6a (Sections 8.2, 8.3, 8.4, 8.6.1 – Fogler, 4</a:t>
            </a:r>
            <a:r>
              <a:rPr lang="en-US" sz="1800" u="sng" baseline="30000">
                <a:solidFill>
                  <a:srgbClr val="000066"/>
                </a:solidFill>
              </a:rPr>
              <a:t>th</a:t>
            </a:r>
            <a:r>
              <a:rPr lang="en-US" sz="1800" u="sng">
                <a:solidFill>
                  <a:srgbClr val="000066"/>
                </a:solidFill>
              </a:rPr>
              <a:t> Edition)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>
                <a:solidFill>
                  <a:srgbClr val="000066"/>
                </a:solidFill>
              </a:rPr>
              <a:t>Develop </a:t>
            </a:r>
            <a:r>
              <a:rPr lang="en-US" sz="1800" i="1">
                <a:solidFill>
                  <a:srgbClr val="990000"/>
                </a:solidFill>
              </a:rPr>
              <a:t>Energy Balance</a:t>
            </a:r>
            <a:r>
              <a:rPr lang="en-US" sz="1800">
                <a:solidFill>
                  <a:srgbClr val="000066"/>
                </a:solidFill>
              </a:rPr>
              <a:t> equations for flow reactors.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>
                <a:solidFill>
                  <a:srgbClr val="000066"/>
                </a:solidFill>
              </a:rPr>
              <a:t>Enthalpy, Heat Capacity, and Heat of Reaction and relationship between them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>
                <a:solidFill>
                  <a:srgbClr val="000066"/>
                </a:solidFill>
              </a:rPr>
              <a:t>Heat transfer rates for CSTR and PFR/PBR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>
                <a:solidFill>
                  <a:srgbClr val="000066"/>
                </a:solidFill>
              </a:rPr>
              <a:t>Algorithms for Non-isothermal CSTR and PFR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1800" u="sng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800" u="sng">
                <a:solidFill>
                  <a:srgbClr val="000066"/>
                </a:solidFill>
              </a:rPr>
              <a:t>Module 6b (Sections 8.5 and 8.7)</a:t>
            </a:r>
            <a:endParaRPr lang="en-US" sz="180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>
                <a:solidFill>
                  <a:srgbClr val="000066"/>
                </a:solidFill>
              </a:rPr>
              <a:t>Equilibrium Conversion (Reversible Reactions) in Reactors</a:t>
            </a:r>
          </a:p>
          <a:p>
            <a:pPr lvl="1">
              <a:lnSpc>
                <a:spcPct val="80000"/>
              </a:lnSpc>
              <a:spcAft>
                <a:spcPts val="500"/>
              </a:spcAft>
            </a:pPr>
            <a:r>
              <a:rPr lang="en-US" sz="1800">
                <a:solidFill>
                  <a:srgbClr val="000066"/>
                </a:solidFill>
              </a:rPr>
              <a:t>Conversion attainable during adiabatic operation of endothermic and exothermic reactors</a:t>
            </a:r>
          </a:p>
          <a:p>
            <a:pPr lvl="1">
              <a:lnSpc>
                <a:spcPct val="80000"/>
              </a:lnSpc>
              <a:spcAft>
                <a:spcPts val="500"/>
              </a:spcAft>
            </a:pPr>
            <a:r>
              <a:rPr lang="en-US" sz="1800">
                <a:solidFill>
                  <a:srgbClr val="000066"/>
                </a:solidFill>
              </a:rPr>
              <a:t>Increasing Conversion by inter-stage cooling and heating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152400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17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Do We Need Energy Balance ?</a:t>
            </a:r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229600" cy="4800600"/>
          </a:xfrm>
        </p:spPr>
        <p:txBody>
          <a:bodyPr/>
          <a:lstStyle/>
          <a:p>
            <a:r>
              <a:rPr lang="en-US"/>
              <a:t>Every reaction proceeds with release or absorption of heat.</a:t>
            </a:r>
          </a:p>
          <a:p>
            <a:endParaRPr lang="en-US" sz="1200"/>
          </a:p>
          <a:p>
            <a:r>
              <a:rPr lang="en-US"/>
              <a:t>The amount of heat </a:t>
            </a:r>
            <a:r>
              <a:rPr lang="en-US" i="1"/>
              <a:t>released</a:t>
            </a:r>
            <a:r>
              <a:rPr lang="en-US"/>
              <a:t> or </a:t>
            </a:r>
            <a:r>
              <a:rPr lang="en-US" i="1"/>
              <a:t>absorbed</a:t>
            </a:r>
            <a:r>
              <a:rPr lang="en-US"/>
              <a:t> depends on</a:t>
            </a:r>
          </a:p>
          <a:p>
            <a:pPr lvl="1"/>
            <a:r>
              <a:rPr lang="en-US">
                <a:solidFill>
                  <a:srgbClr val="336600"/>
                </a:solidFill>
              </a:rPr>
              <a:t>the nature of reacting system</a:t>
            </a:r>
          </a:p>
          <a:p>
            <a:pPr lvl="1"/>
            <a:r>
              <a:rPr lang="en-US">
                <a:solidFill>
                  <a:srgbClr val="336600"/>
                </a:solidFill>
              </a:rPr>
              <a:t>the amount of material reacting</a:t>
            </a:r>
          </a:p>
          <a:p>
            <a:pPr lvl="1"/>
            <a:r>
              <a:rPr lang="en-US">
                <a:solidFill>
                  <a:srgbClr val="336600"/>
                </a:solidFill>
              </a:rPr>
              <a:t>temperature and pressure of reacting system</a:t>
            </a:r>
          </a:p>
          <a:p>
            <a:pPr lvl="1">
              <a:buFontTx/>
              <a:buNone/>
            </a:pPr>
            <a:r>
              <a:rPr lang="en-US" smtClean="0"/>
              <a:t>and can be calculated from heat of reaction (</a:t>
            </a:r>
            <a:r>
              <a:rPr lang="en-US" smtClean="0">
                <a:sym typeface="Symbol" panose="05050102010706020507" pitchFamily="18" charset="2"/>
              </a:rPr>
              <a:t>H</a:t>
            </a:r>
            <a:r>
              <a:rPr lang="en-US" baseline="-25000" smtClean="0">
                <a:sym typeface="Symbol" panose="05050102010706020507" pitchFamily="18" charset="2"/>
              </a:rPr>
              <a:t>Rxn</a:t>
            </a:r>
            <a:r>
              <a:rPr lang="en-US" smtClean="0">
                <a:sym typeface="Symbol" panose="05050102010706020507" pitchFamily="18" charset="2"/>
              </a:rPr>
              <a:t>)</a:t>
            </a:r>
          </a:p>
          <a:p>
            <a:pPr>
              <a:buFontTx/>
              <a:buNone/>
            </a:pPr>
            <a:endParaRPr lang="en-US" sz="1600">
              <a:sym typeface="Symbol" panose="05050102010706020507" pitchFamily="18" charset="2"/>
            </a:endParaRPr>
          </a:p>
          <a:p>
            <a:r>
              <a:rPr lang="en-US"/>
              <a:t>Most industrial reactors will require heat input or heat removal, hence, we need energy balance.</a:t>
            </a:r>
          </a:p>
        </p:txBody>
      </p:sp>
      <p:sp>
        <p:nvSpPr>
          <p:cNvPr id="65540" name="Line 1028"/>
          <p:cNvSpPr>
            <a:spLocks noChangeShapeType="1"/>
          </p:cNvSpPr>
          <p:nvPr/>
        </p:nvSpPr>
        <p:spPr bwMode="auto">
          <a:xfrm>
            <a:off x="152400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29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Energy Balance for Single Reaction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467600" y="1143000"/>
          <a:ext cx="2579688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1580952" imgH="1467055" progId="MSPhotoEd.3">
                  <p:embed/>
                </p:oleObj>
              </mc:Choice>
              <mc:Fallback>
                <p:oleObj name="Photo Editor Photo" r:id="rId3" imgW="1580952" imgH="146705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143000"/>
                        <a:ext cx="2579688" cy="23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2209800" y="3733801"/>
          <a:ext cx="6553200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5" imgW="4352381" imgH="1019048" progId="MSPhotoEd.3">
                  <p:embed/>
                </p:oleObj>
              </mc:Choice>
              <mc:Fallback>
                <p:oleObj name="Photo Editor Photo" r:id="rId5" imgW="4352381" imgH="10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33801"/>
                        <a:ext cx="6553200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1981201" y="1143000"/>
            <a:ext cx="5045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An exothermic reaction is carried out in an adiabatic plug flow reactor. </a:t>
            </a:r>
          </a:p>
          <a:p>
            <a:endParaRPr lang="en-US"/>
          </a:p>
          <a:p>
            <a:r>
              <a:rPr lang="en-US"/>
              <a:t>How would you calculate the reactor volume required to achieve a certain amount of conversion, X ?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2057400" y="5715000"/>
            <a:ext cx="732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We need to </a:t>
            </a:r>
            <a:r>
              <a:rPr lang="en-US" b="1"/>
              <a:t>relate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/>
              <a:t> and </a:t>
            </a:r>
            <a:r>
              <a:rPr lang="en-US" b="1"/>
              <a:t>T</a:t>
            </a:r>
            <a:r>
              <a:rPr lang="en-US"/>
              <a:t> ----&gt; Energy Balance Equation</a:t>
            </a: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152400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205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600"/>
              <a:t>User-Friendly Design Equations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2590800" y="1219201"/>
          <a:ext cx="6819900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Photo" r:id="rId3" imgW="5601482" imgH="4210638" progId="MSPhotoEd.3">
                  <p:embed/>
                </p:oleObj>
              </mc:Choice>
              <mc:Fallback>
                <p:oleObj name="Photo Editor Photo" r:id="rId3" imgW="5601482" imgH="42106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482" b="34953"/>
                      <a:stretch>
                        <a:fillRect/>
                      </a:stretch>
                    </p:blipFill>
                    <p:spPr bwMode="auto">
                      <a:xfrm>
                        <a:off x="2590800" y="1219201"/>
                        <a:ext cx="6819900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2590800" y="1219200"/>
          <a:ext cx="6819900" cy="475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 Editor Photo" r:id="rId5" imgW="5601482" imgH="4210638" progId="MSPhotoEd.3">
                  <p:embed/>
                </p:oleObj>
              </mc:Choice>
              <mc:Fallback>
                <p:oleObj name="Photo Editor Photo" r:id="rId5" imgW="5601482" imgH="42106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482" b="-1270"/>
                      <a:stretch>
                        <a:fillRect/>
                      </a:stretch>
                    </p:blipFill>
                    <p:spPr bwMode="auto">
                      <a:xfrm>
                        <a:off x="2590800" y="1219200"/>
                        <a:ext cx="6819900" cy="475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"/>
            <a:ext cx="78105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15000"/>
            <a:ext cx="7543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79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600"/>
              <a:t>User-Friendly Design Equations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895600" y="1143000"/>
          <a:ext cx="560070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hoto Editor Photo" r:id="rId3" imgW="5601482" imgH="3809524" progId="MSPhotoEd.3">
                  <p:embed/>
                </p:oleObj>
              </mc:Choice>
              <mc:Fallback>
                <p:oleObj name="Photo Editor Photo" r:id="rId3" imgW="5601482" imgH="3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4958"/>
                      <a:stretch>
                        <a:fillRect/>
                      </a:stretch>
                    </p:blipFill>
                    <p:spPr bwMode="auto">
                      <a:xfrm>
                        <a:off x="2895600" y="1143000"/>
                        <a:ext cx="5600700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2895600" y="1143001"/>
          <a:ext cx="5600700" cy="259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hoto Editor Photo" r:id="rId5" imgW="5601482" imgH="3809524" progId="MSPhotoEd.3">
                  <p:embed/>
                </p:oleObj>
              </mc:Choice>
              <mc:Fallback>
                <p:oleObj name="Photo Editor Photo" r:id="rId5" imgW="5601482" imgH="3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1874"/>
                      <a:stretch>
                        <a:fillRect/>
                      </a:stretch>
                    </p:blipFill>
                    <p:spPr bwMode="auto">
                      <a:xfrm>
                        <a:off x="2895600" y="1143001"/>
                        <a:ext cx="5600700" cy="259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7"/>
          <p:cNvGraphicFramePr>
            <a:graphicFrameLocks noChangeAspect="1"/>
          </p:cNvGraphicFramePr>
          <p:nvPr/>
        </p:nvGraphicFramePr>
        <p:xfrm>
          <a:off x="2895600" y="1143001"/>
          <a:ext cx="5600700" cy="3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hoto Editor Photo" r:id="rId6" imgW="5601482" imgH="3809524" progId="MSPhotoEd.3">
                  <p:embed/>
                </p:oleObj>
              </mc:Choice>
              <mc:Fallback>
                <p:oleObj name="Photo Editor Photo" r:id="rId6" imgW="5601482" imgH="3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3418"/>
                      <a:stretch>
                        <a:fillRect/>
                      </a:stretch>
                    </p:blipFill>
                    <p:spPr bwMode="auto">
                      <a:xfrm>
                        <a:off x="2895600" y="1143001"/>
                        <a:ext cx="5600700" cy="3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8"/>
          <p:cNvGraphicFramePr>
            <a:graphicFrameLocks noChangeAspect="1"/>
          </p:cNvGraphicFramePr>
          <p:nvPr/>
        </p:nvGraphicFramePr>
        <p:xfrm>
          <a:off x="2895601" y="4953001"/>
          <a:ext cx="55911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Photo Editor Photo" r:id="rId7" imgW="5590476" imgH="1286055" progId="MSPhotoEd.3">
                  <p:embed/>
                </p:oleObj>
              </mc:Choice>
              <mc:Fallback>
                <p:oleObj name="Photo Editor Photo" r:id="rId7" imgW="5590476" imgH="128605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4953001"/>
                        <a:ext cx="55911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1828800" y="6461126"/>
            <a:ext cx="803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b="1">
                <a:solidFill>
                  <a:srgbClr val="990000"/>
                </a:solidFill>
              </a:rPr>
              <a:t>We would like to understand how these design equations were developed</a:t>
            </a:r>
          </a:p>
        </p:txBody>
      </p:sp>
    </p:spTree>
    <p:extLst>
      <p:ext uri="{BB962C8B-B14F-4D97-AF65-F5344CB8AC3E}">
        <p14:creationId xmlns:p14="http://schemas.microsoft.com/office/powerpoint/2010/main" val="37971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Form of Energy Balance</a:t>
            </a:r>
          </a:p>
        </p:txBody>
      </p:sp>
      <p:grpSp>
        <p:nvGrpSpPr>
          <p:cNvPr id="4104" name="Group 41"/>
          <p:cNvGrpSpPr>
            <a:grpSpLocks/>
          </p:cNvGrpSpPr>
          <p:nvPr/>
        </p:nvGrpSpPr>
        <p:grpSpPr bwMode="auto">
          <a:xfrm>
            <a:off x="9067800" y="1219201"/>
            <a:ext cx="1600200" cy="1617663"/>
            <a:chOff x="4752" y="768"/>
            <a:chExt cx="1008" cy="1019"/>
          </a:xfrm>
        </p:grpSpPr>
        <p:sp>
          <p:nvSpPr>
            <p:cNvPr id="4140" name="Text Box 9"/>
            <p:cNvSpPr txBox="1">
              <a:spLocks noChangeArrowheads="1"/>
            </p:cNvSpPr>
            <p:nvPr/>
          </p:nvSpPr>
          <p:spPr bwMode="auto">
            <a:xfrm>
              <a:off x="4752" y="864"/>
              <a:ext cx="1008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1800"/>
                <a:t>Rate of accumulation of the energy within the system</a:t>
              </a:r>
            </a:p>
          </p:txBody>
        </p:sp>
        <p:sp>
          <p:nvSpPr>
            <p:cNvPr id="4141" name="AutoShape 15"/>
            <p:cNvSpPr>
              <a:spLocks noChangeArrowheads="1"/>
            </p:cNvSpPr>
            <p:nvPr/>
          </p:nvSpPr>
          <p:spPr bwMode="auto">
            <a:xfrm flipH="1">
              <a:off x="4782" y="768"/>
              <a:ext cx="930" cy="1008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</p:grpSp>
      <p:sp>
        <p:nvSpPr>
          <p:cNvPr id="4105" name="Text Box 16"/>
          <p:cNvSpPr txBox="1">
            <a:spLocks noChangeArrowheads="1"/>
          </p:cNvSpPr>
          <p:nvPr/>
        </p:nvSpPr>
        <p:spPr bwMode="auto">
          <a:xfrm>
            <a:off x="3092450" y="1905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990000"/>
                </a:solidFill>
              </a:rPr>
              <a:t>–</a:t>
            </a:r>
          </a:p>
        </p:txBody>
      </p:sp>
      <p:sp>
        <p:nvSpPr>
          <p:cNvPr id="4106" name="Text Box 17"/>
          <p:cNvSpPr txBox="1">
            <a:spLocks noChangeArrowheads="1"/>
          </p:cNvSpPr>
          <p:nvPr/>
        </p:nvSpPr>
        <p:spPr bwMode="auto">
          <a:xfrm>
            <a:off x="4953000" y="18288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990000"/>
                </a:solidFill>
              </a:rPr>
              <a:t>+</a:t>
            </a:r>
          </a:p>
        </p:txBody>
      </p:sp>
      <p:sp>
        <p:nvSpPr>
          <p:cNvPr id="4107" name="Text Box 18"/>
          <p:cNvSpPr txBox="1">
            <a:spLocks noChangeArrowheads="1"/>
          </p:cNvSpPr>
          <p:nvPr/>
        </p:nvSpPr>
        <p:spPr bwMode="auto">
          <a:xfrm>
            <a:off x="6781800" y="182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990000"/>
                </a:solidFill>
              </a:rPr>
              <a:t>–</a:t>
            </a:r>
          </a:p>
        </p:txBody>
      </p:sp>
      <p:sp>
        <p:nvSpPr>
          <p:cNvPr id="4108" name="Text Box 19"/>
          <p:cNvSpPr txBox="1">
            <a:spLocks noChangeArrowheads="1"/>
          </p:cNvSpPr>
          <p:nvPr/>
        </p:nvSpPr>
        <p:spPr bwMode="auto">
          <a:xfrm>
            <a:off x="8610600" y="18288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990000"/>
                </a:solidFill>
              </a:rPr>
              <a:t>=</a:t>
            </a:r>
          </a:p>
        </p:txBody>
      </p:sp>
      <p:graphicFrame>
        <p:nvGraphicFramePr>
          <p:cNvPr id="4098" name="Object 20"/>
          <p:cNvGraphicFramePr>
            <a:graphicFrameLocks noChangeAspect="1"/>
          </p:cNvGraphicFramePr>
          <p:nvPr/>
        </p:nvGraphicFramePr>
        <p:xfrm>
          <a:off x="3429001" y="5638801"/>
          <a:ext cx="41386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2184120" imgH="431640" progId="Equation.3">
                  <p:embed/>
                </p:oleObj>
              </mc:Choice>
              <mc:Fallback>
                <p:oleObj name="Equation" r:id="rId3" imgW="2184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1" y="5638801"/>
                        <a:ext cx="4138613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9" name="Group 44"/>
          <p:cNvGrpSpPr>
            <a:grpSpLocks/>
          </p:cNvGrpSpPr>
          <p:nvPr/>
        </p:nvGrpSpPr>
        <p:grpSpPr bwMode="auto">
          <a:xfrm>
            <a:off x="3429001" y="1219201"/>
            <a:ext cx="2874963" cy="2797175"/>
            <a:chOff x="1200" y="768"/>
            <a:chExt cx="1811" cy="1762"/>
          </a:xfrm>
        </p:grpSpPr>
        <p:grpSp>
          <p:nvGrpSpPr>
            <p:cNvPr id="4132" name="Group 38"/>
            <p:cNvGrpSpPr>
              <a:grpSpLocks/>
            </p:cNvGrpSpPr>
            <p:nvPr/>
          </p:nvGrpSpPr>
          <p:grpSpPr bwMode="auto">
            <a:xfrm>
              <a:off x="1200" y="768"/>
              <a:ext cx="978" cy="1008"/>
              <a:chOff x="1200" y="768"/>
              <a:chExt cx="978" cy="1008"/>
            </a:xfrm>
          </p:grpSpPr>
          <p:sp>
            <p:nvSpPr>
              <p:cNvPr id="4138" name="Text Box 6"/>
              <p:cNvSpPr txBox="1">
                <a:spLocks noChangeArrowheads="1"/>
              </p:cNvSpPr>
              <p:nvPr/>
            </p:nvSpPr>
            <p:spPr bwMode="auto">
              <a:xfrm>
                <a:off x="1248" y="816"/>
                <a:ext cx="874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sz="1800"/>
                  <a:t>Rate of work done</a:t>
                </a:r>
                <a:r>
                  <a:rPr lang="en-US" sz="1800" i="1">
                    <a:solidFill>
                      <a:srgbClr val="990000"/>
                    </a:solidFill>
                  </a:rPr>
                  <a:t> by</a:t>
                </a:r>
                <a:r>
                  <a:rPr lang="en-US" sz="1800"/>
                  <a:t> the system on the surroundings</a:t>
                </a:r>
              </a:p>
            </p:txBody>
          </p:sp>
          <p:sp>
            <p:nvSpPr>
              <p:cNvPr id="4139" name="AutoShape 12"/>
              <p:cNvSpPr>
                <a:spLocks noChangeArrowheads="1"/>
              </p:cNvSpPr>
              <p:nvPr/>
            </p:nvSpPr>
            <p:spPr bwMode="auto">
              <a:xfrm flipH="1">
                <a:off x="1200" y="768"/>
                <a:ext cx="978" cy="1008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ar-IQ"/>
              </a:p>
            </p:txBody>
          </p:sp>
        </p:grpSp>
        <p:grpSp>
          <p:nvGrpSpPr>
            <p:cNvPr id="4133" name="Group 33"/>
            <p:cNvGrpSpPr>
              <a:grpSpLocks/>
            </p:cNvGrpSpPr>
            <p:nvPr/>
          </p:nvGrpSpPr>
          <p:grpSpPr bwMode="auto">
            <a:xfrm>
              <a:off x="2400" y="1898"/>
              <a:ext cx="611" cy="632"/>
              <a:chOff x="2400" y="1898"/>
              <a:chExt cx="611" cy="632"/>
            </a:xfrm>
          </p:grpSpPr>
          <p:grpSp>
            <p:nvGrpSpPr>
              <p:cNvPr id="4134" name="Group 24"/>
              <p:cNvGrpSpPr>
                <a:grpSpLocks/>
              </p:cNvGrpSpPr>
              <p:nvPr/>
            </p:nvGrpSpPr>
            <p:grpSpPr bwMode="auto">
              <a:xfrm rot="-8648490">
                <a:off x="2400" y="2064"/>
                <a:ext cx="288" cy="466"/>
                <a:chOff x="5040" y="3408"/>
                <a:chExt cx="288" cy="466"/>
              </a:xfrm>
            </p:grpSpPr>
            <p:sp>
              <p:nvSpPr>
                <p:cNvPr id="4135" name="Oval 21"/>
                <p:cNvSpPr>
                  <a:spLocks noChangeArrowheads="1"/>
                </p:cNvSpPr>
                <p:nvPr/>
              </p:nvSpPr>
              <p:spPr bwMode="auto">
                <a:xfrm>
                  <a:off x="5040" y="3408"/>
                  <a:ext cx="144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ar-IQ"/>
                </a:p>
              </p:txBody>
            </p:sp>
            <p:sp>
              <p:nvSpPr>
                <p:cNvPr id="4136" name="Oval 22"/>
                <p:cNvSpPr>
                  <a:spLocks noChangeArrowheads="1"/>
                </p:cNvSpPr>
                <p:nvPr/>
              </p:nvSpPr>
              <p:spPr bwMode="auto">
                <a:xfrm>
                  <a:off x="5184" y="3408"/>
                  <a:ext cx="144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ar-IQ"/>
                </a:p>
              </p:txBody>
            </p:sp>
            <p:sp>
              <p:nvSpPr>
                <p:cNvPr id="413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5178" y="3456"/>
                  <a:ext cx="6" cy="4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ar-IQ"/>
                </a:p>
              </p:txBody>
            </p:sp>
          </p:grpSp>
          <p:graphicFrame>
            <p:nvGraphicFramePr>
              <p:cNvPr id="4102" name="Object 27"/>
              <p:cNvGraphicFramePr>
                <a:graphicFrameLocks noChangeAspect="1"/>
              </p:cNvGraphicFramePr>
              <p:nvPr/>
            </p:nvGraphicFramePr>
            <p:xfrm>
              <a:off x="2769" y="1898"/>
              <a:ext cx="242" cy="2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4" name="Equation" r:id="rId5" imgW="203040" imgH="241200" progId="Equation.3">
                      <p:embed/>
                    </p:oleObj>
                  </mc:Choice>
                  <mc:Fallback>
                    <p:oleObj name="Equation" r:id="rId5" imgW="2030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1898"/>
                            <a:ext cx="242" cy="28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110" name="Group 43"/>
          <p:cNvGrpSpPr>
            <a:grpSpLocks/>
          </p:cNvGrpSpPr>
          <p:nvPr/>
        </p:nvGrpSpPr>
        <p:grpSpPr bwMode="auto">
          <a:xfrm>
            <a:off x="1585914" y="1219200"/>
            <a:ext cx="4110037" cy="4167188"/>
            <a:chOff x="39" y="768"/>
            <a:chExt cx="2589" cy="2625"/>
          </a:xfrm>
        </p:grpSpPr>
        <p:grpSp>
          <p:nvGrpSpPr>
            <p:cNvPr id="4127" name="Group 34"/>
            <p:cNvGrpSpPr>
              <a:grpSpLocks/>
            </p:cNvGrpSpPr>
            <p:nvPr/>
          </p:nvGrpSpPr>
          <p:grpSpPr bwMode="auto">
            <a:xfrm>
              <a:off x="2208" y="2880"/>
              <a:ext cx="420" cy="513"/>
              <a:chOff x="2208" y="2880"/>
              <a:chExt cx="420" cy="513"/>
            </a:xfrm>
          </p:grpSpPr>
          <p:sp>
            <p:nvSpPr>
              <p:cNvPr id="4131" name="Line 25"/>
              <p:cNvSpPr>
                <a:spLocks noChangeShapeType="1"/>
              </p:cNvSpPr>
              <p:nvPr/>
            </p:nvSpPr>
            <p:spPr bwMode="auto">
              <a:xfrm flipH="1" flipV="1">
                <a:off x="2208" y="2880"/>
                <a:ext cx="14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graphicFrame>
            <p:nvGraphicFramePr>
              <p:cNvPr id="4101" name="Object 28"/>
              <p:cNvGraphicFramePr>
                <a:graphicFrameLocks noChangeAspect="1"/>
              </p:cNvGraphicFramePr>
              <p:nvPr/>
            </p:nvGraphicFramePr>
            <p:xfrm>
              <a:off x="2400" y="3120"/>
              <a:ext cx="228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5" name="Equation" r:id="rId7" imgW="190440" imgH="228600" progId="Equation.3">
                      <p:embed/>
                    </p:oleObj>
                  </mc:Choice>
                  <mc:Fallback>
                    <p:oleObj name="Equation" r:id="rId7" imgW="1904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0" y="3120"/>
                            <a:ext cx="228" cy="27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128" name="Group 37"/>
            <p:cNvGrpSpPr>
              <a:grpSpLocks/>
            </p:cNvGrpSpPr>
            <p:nvPr/>
          </p:nvGrpSpPr>
          <p:grpSpPr bwMode="auto">
            <a:xfrm>
              <a:off x="39" y="768"/>
              <a:ext cx="939" cy="1008"/>
              <a:chOff x="39" y="768"/>
              <a:chExt cx="939" cy="1008"/>
            </a:xfrm>
          </p:grpSpPr>
          <p:sp>
            <p:nvSpPr>
              <p:cNvPr id="4129" name="Text Box 5"/>
              <p:cNvSpPr txBox="1">
                <a:spLocks noChangeArrowheads="1"/>
              </p:cNvSpPr>
              <p:nvPr/>
            </p:nvSpPr>
            <p:spPr bwMode="auto">
              <a:xfrm>
                <a:off x="88" y="816"/>
                <a:ext cx="874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sz="1800"/>
                  <a:t>Rate of flow of heat </a:t>
                </a:r>
                <a:r>
                  <a:rPr lang="en-US" sz="1800" i="1">
                    <a:solidFill>
                      <a:srgbClr val="990000"/>
                    </a:solidFill>
                  </a:rPr>
                  <a:t>to</a:t>
                </a:r>
                <a:r>
                  <a:rPr lang="en-US" sz="1800"/>
                  <a:t> the system from the surrounding</a:t>
                </a:r>
              </a:p>
            </p:txBody>
          </p:sp>
          <p:sp>
            <p:nvSpPr>
              <p:cNvPr id="4130" name="AutoShape 11"/>
              <p:cNvSpPr>
                <a:spLocks noChangeArrowheads="1"/>
              </p:cNvSpPr>
              <p:nvPr/>
            </p:nvSpPr>
            <p:spPr bwMode="auto">
              <a:xfrm flipH="1">
                <a:off x="39" y="768"/>
                <a:ext cx="939" cy="1008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ar-IQ"/>
              </a:p>
            </p:txBody>
          </p:sp>
        </p:grpSp>
      </p:grpSp>
      <p:grpSp>
        <p:nvGrpSpPr>
          <p:cNvPr id="4111" name="Group 45"/>
          <p:cNvGrpSpPr>
            <a:grpSpLocks/>
          </p:cNvGrpSpPr>
          <p:nvPr/>
        </p:nvGrpSpPr>
        <p:grpSpPr bwMode="auto">
          <a:xfrm>
            <a:off x="2362200" y="1219200"/>
            <a:ext cx="4495800" cy="3252788"/>
            <a:chOff x="528" y="768"/>
            <a:chExt cx="2832" cy="2049"/>
          </a:xfrm>
        </p:grpSpPr>
        <p:grpSp>
          <p:nvGrpSpPr>
            <p:cNvPr id="4122" name="Group 39"/>
            <p:cNvGrpSpPr>
              <a:grpSpLocks/>
            </p:cNvGrpSpPr>
            <p:nvPr/>
          </p:nvGrpSpPr>
          <p:grpSpPr bwMode="auto">
            <a:xfrm>
              <a:off x="2352" y="768"/>
              <a:ext cx="1008" cy="1008"/>
              <a:chOff x="2352" y="768"/>
              <a:chExt cx="1008" cy="1008"/>
            </a:xfrm>
          </p:grpSpPr>
          <p:sp>
            <p:nvSpPr>
              <p:cNvPr id="4125" name="Text Box 7"/>
              <p:cNvSpPr txBox="1">
                <a:spLocks noChangeArrowheads="1"/>
              </p:cNvSpPr>
              <p:nvPr/>
            </p:nvSpPr>
            <p:spPr bwMode="auto">
              <a:xfrm>
                <a:off x="2352" y="816"/>
                <a:ext cx="1008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sz="1800"/>
                  <a:t>Rate of energy </a:t>
                </a:r>
                <a:r>
                  <a:rPr lang="en-US" sz="1800" i="1">
                    <a:solidFill>
                      <a:srgbClr val="990000"/>
                    </a:solidFill>
                  </a:rPr>
                  <a:t>added to</a:t>
                </a:r>
                <a:r>
                  <a:rPr lang="en-US" sz="1800"/>
                  <a:t> the system by mass flow into the system</a:t>
                </a:r>
              </a:p>
            </p:txBody>
          </p:sp>
          <p:sp>
            <p:nvSpPr>
              <p:cNvPr id="4126" name="AutoShape 13"/>
              <p:cNvSpPr>
                <a:spLocks noChangeArrowheads="1"/>
              </p:cNvSpPr>
              <p:nvPr/>
            </p:nvSpPr>
            <p:spPr bwMode="auto">
              <a:xfrm flipH="1">
                <a:off x="2352" y="768"/>
                <a:ext cx="978" cy="1008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ar-IQ"/>
              </a:p>
            </p:txBody>
          </p:sp>
        </p:grpSp>
        <p:grpSp>
          <p:nvGrpSpPr>
            <p:cNvPr id="4123" name="Group 35"/>
            <p:cNvGrpSpPr>
              <a:grpSpLocks/>
            </p:cNvGrpSpPr>
            <p:nvPr/>
          </p:nvGrpSpPr>
          <p:grpSpPr bwMode="auto">
            <a:xfrm>
              <a:off x="528" y="2544"/>
              <a:ext cx="1104" cy="273"/>
              <a:chOff x="528" y="2544"/>
              <a:chExt cx="1104" cy="273"/>
            </a:xfrm>
          </p:grpSpPr>
          <p:sp>
            <p:nvSpPr>
              <p:cNvPr id="4124" name="Line 29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  <p:graphicFrame>
            <p:nvGraphicFramePr>
              <p:cNvPr id="4100" name="Object 30"/>
              <p:cNvGraphicFramePr>
                <a:graphicFrameLocks noChangeAspect="1"/>
              </p:cNvGraphicFramePr>
              <p:nvPr/>
            </p:nvGraphicFramePr>
            <p:xfrm>
              <a:off x="528" y="2544"/>
              <a:ext cx="454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" name="Equation" r:id="rId9" imgW="380880" imgH="228600" progId="Equation.3">
                      <p:embed/>
                    </p:oleObj>
                  </mc:Choice>
                  <mc:Fallback>
                    <p:oleObj name="Equation" r:id="rId9" imgW="380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2544"/>
                            <a:ext cx="454" cy="27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112" name="Group 46"/>
          <p:cNvGrpSpPr>
            <a:grpSpLocks/>
          </p:cNvGrpSpPr>
          <p:nvPr/>
        </p:nvGrpSpPr>
        <p:grpSpPr bwMode="auto">
          <a:xfrm>
            <a:off x="7010401" y="1219200"/>
            <a:ext cx="2130425" cy="3252788"/>
            <a:chOff x="3456" y="768"/>
            <a:chExt cx="1342" cy="2049"/>
          </a:xfrm>
        </p:grpSpPr>
        <p:grpSp>
          <p:nvGrpSpPr>
            <p:cNvPr id="4117" name="Group 40"/>
            <p:cNvGrpSpPr>
              <a:grpSpLocks/>
            </p:cNvGrpSpPr>
            <p:nvPr/>
          </p:nvGrpSpPr>
          <p:grpSpPr bwMode="auto">
            <a:xfrm>
              <a:off x="3456" y="768"/>
              <a:ext cx="1008" cy="1019"/>
              <a:chOff x="3456" y="768"/>
              <a:chExt cx="1008" cy="1019"/>
            </a:xfrm>
          </p:grpSpPr>
          <p:sp>
            <p:nvSpPr>
              <p:cNvPr id="4120" name="Text Box 8"/>
              <p:cNvSpPr txBox="1">
                <a:spLocks noChangeArrowheads="1"/>
              </p:cNvSpPr>
              <p:nvPr/>
            </p:nvSpPr>
            <p:spPr bwMode="auto">
              <a:xfrm>
                <a:off x="3456" y="864"/>
                <a:ext cx="1008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sz="1800"/>
                  <a:t>Rate of energy </a:t>
                </a:r>
                <a:r>
                  <a:rPr lang="en-US" sz="1800" i="1">
                    <a:solidFill>
                      <a:srgbClr val="990000"/>
                    </a:solidFill>
                  </a:rPr>
                  <a:t>leaving</a:t>
                </a:r>
                <a:r>
                  <a:rPr lang="en-US" sz="1800"/>
                  <a:t> the system by mass flow out of the system</a:t>
                </a:r>
              </a:p>
            </p:txBody>
          </p:sp>
          <p:sp>
            <p:nvSpPr>
              <p:cNvPr id="4121" name="AutoShape 14"/>
              <p:cNvSpPr>
                <a:spLocks noChangeArrowheads="1"/>
              </p:cNvSpPr>
              <p:nvPr/>
            </p:nvSpPr>
            <p:spPr bwMode="auto">
              <a:xfrm flipH="1">
                <a:off x="3486" y="768"/>
                <a:ext cx="978" cy="1008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ar-IQ"/>
              </a:p>
            </p:txBody>
          </p:sp>
        </p:grpSp>
        <p:grpSp>
          <p:nvGrpSpPr>
            <p:cNvPr id="4118" name="Group 36"/>
            <p:cNvGrpSpPr>
              <a:grpSpLocks/>
            </p:cNvGrpSpPr>
            <p:nvPr/>
          </p:nvGrpSpPr>
          <p:grpSpPr bwMode="auto">
            <a:xfrm>
              <a:off x="3456" y="2544"/>
              <a:ext cx="1342" cy="273"/>
              <a:chOff x="3456" y="2544"/>
              <a:chExt cx="1342" cy="273"/>
            </a:xfrm>
          </p:grpSpPr>
          <p:graphicFrame>
            <p:nvGraphicFramePr>
              <p:cNvPr id="4099" name="Object 31"/>
              <p:cNvGraphicFramePr>
                <a:graphicFrameLocks noChangeAspect="1"/>
              </p:cNvGraphicFramePr>
              <p:nvPr/>
            </p:nvGraphicFramePr>
            <p:xfrm>
              <a:off x="4224" y="2544"/>
              <a:ext cx="574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7" name="Equation" r:id="rId11" imgW="482400" imgH="228600" progId="Equation.3">
                      <p:embed/>
                    </p:oleObj>
                  </mc:Choice>
                  <mc:Fallback>
                    <p:oleObj name="Equation" r:id="rId11" imgW="4824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2544"/>
                            <a:ext cx="574" cy="27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0066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19" name="Line 32"/>
              <p:cNvSpPr>
                <a:spLocks noChangeShapeType="1"/>
              </p:cNvSpPr>
              <p:nvPr/>
            </p:nvSpPr>
            <p:spPr bwMode="auto">
              <a:xfrm>
                <a:off x="3456" y="268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</p:grpSp>
      </p:grpSp>
      <p:sp>
        <p:nvSpPr>
          <p:cNvPr id="4113" name="Line 47"/>
          <p:cNvSpPr>
            <a:spLocks noChangeShapeType="1"/>
          </p:cNvSpPr>
          <p:nvPr/>
        </p:nvSpPr>
        <p:spPr bwMode="auto">
          <a:xfrm>
            <a:off x="152400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4114" name="Group 49"/>
          <p:cNvGrpSpPr>
            <a:grpSpLocks/>
          </p:cNvGrpSpPr>
          <p:nvPr/>
        </p:nvGrpSpPr>
        <p:grpSpPr bwMode="auto">
          <a:xfrm>
            <a:off x="4191000" y="3657600"/>
            <a:ext cx="2743200" cy="1143000"/>
            <a:chOff x="1680" y="2304"/>
            <a:chExt cx="1728" cy="720"/>
          </a:xfrm>
        </p:grpSpPr>
        <p:sp>
          <p:nvSpPr>
            <p:cNvPr id="4115" name="AutoShape 4"/>
            <p:cNvSpPr>
              <a:spLocks noChangeArrowheads="1"/>
            </p:cNvSpPr>
            <p:nvPr/>
          </p:nvSpPr>
          <p:spPr bwMode="auto">
            <a:xfrm>
              <a:off x="1680" y="2304"/>
              <a:ext cx="1728" cy="720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  <p:sp>
          <p:nvSpPr>
            <p:cNvPr id="4116" name="Text Box 48"/>
            <p:cNvSpPr txBox="1">
              <a:spLocks noChangeArrowheads="1"/>
            </p:cNvSpPr>
            <p:nvPr/>
          </p:nvSpPr>
          <p:spPr bwMode="auto">
            <a:xfrm>
              <a:off x="1848" y="2592"/>
              <a:ext cx="13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/>
                <a:t>Control Volume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97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</a:rPr>
              <a:t>General Form of Energy Balance</a:t>
            </a:r>
            <a:r>
              <a:rPr lang="en-US" sz="3600"/>
              <a:t/>
            </a:r>
            <a:br>
              <a:rPr lang="en-US" sz="3600"/>
            </a:br>
            <a:r>
              <a:rPr lang="en-US" sz="2800"/>
              <a:t>(for multi component system)</a:t>
            </a:r>
            <a:endParaRPr lang="en-US" sz="3600"/>
          </a:p>
        </p:txBody>
      </p:sp>
      <p:sp>
        <p:nvSpPr>
          <p:cNvPr id="5128" name="AutoShape 3"/>
          <p:cNvSpPr>
            <a:spLocks noChangeArrowheads="1"/>
          </p:cNvSpPr>
          <p:nvPr/>
        </p:nvSpPr>
        <p:spPr bwMode="auto">
          <a:xfrm>
            <a:off x="4572000" y="2209800"/>
            <a:ext cx="2362200" cy="762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graphicFrame>
        <p:nvGraphicFramePr>
          <p:cNvPr id="5122" name="Object 18"/>
          <p:cNvGraphicFramePr>
            <a:graphicFrameLocks noChangeAspect="1"/>
          </p:cNvGraphicFramePr>
          <p:nvPr/>
        </p:nvGraphicFramePr>
        <p:xfrm>
          <a:off x="3276600" y="4343401"/>
          <a:ext cx="49799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2628720" imgH="457200" progId="Equation.3">
                  <p:embed/>
                </p:oleObj>
              </mc:Choice>
              <mc:Fallback>
                <p:oleObj name="Equation" r:id="rId3" imgW="262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1"/>
                        <a:ext cx="4979988" cy="868363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9" name="Group 19"/>
          <p:cNvGrpSpPr>
            <a:grpSpLocks/>
          </p:cNvGrpSpPr>
          <p:nvPr/>
        </p:nvGrpSpPr>
        <p:grpSpPr bwMode="auto">
          <a:xfrm rot="-8648490">
            <a:off x="5715000" y="1828801"/>
            <a:ext cx="457200" cy="739775"/>
            <a:chOff x="5040" y="3408"/>
            <a:chExt cx="288" cy="466"/>
          </a:xfrm>
        </p:grpSpPr>
        <p:sp>
          <p:nvSpPr>
            <p:cNvPr id="5135" name="Oval 20"/>
            <p:cNvSpPr>
              <a:spLocks noChangeArrowheads="1"/>
            </p:cNvSpPr>
            <p:nvPr/>
          </p:nvSpPr>
          <p:spPr bwMode="auto">
            <a:xfrm>
              <a:off x="5040" y="3408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  <p:sp>
          <p:nvSpPr>
            <p:cNvPr id="5136" name="Oval 21"/>
            <p:cNvSpPr>
              <a:spLocks noChangeArrowheads="1"/>
            </p:cNvSpPr>
            <p:nvPr/>
          </p:nvSpPr>
          <p:spPr bwMode="auto">
            <a:xfrm>
              <a:off x="5184" y="3408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  <p:sp>
          <p:nvSpPr>
            <p:cNvPr id="5137" name="Line 22"/>
            <p:cNvSpPr>
              <a:spLocks noChangeShapeType="1"/>
            </p:cNvSpPr>
            <p:nvPr/>
          </p:nvSpPr>
          <p:spPr bwMode="auto">
            <a:xfrm flipH="1">
              <a:off x="5178" y="3456"/>
              <a:ext cx="6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5130" name="Line 23"/>
          <p:cNvSpPr>
            <a:spLocks noChangeShapeType="1"/>
          </p:cNvSpPr>
          <p:nvPr/>
        </p:nvSpPr>
        <p:spPr bwMode="auto">
          <a:xfrm flipH="1" flipV="1">
            <a:off x="5486400" y="26670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5123" name="Object 24"/>
          <p:cNvGraphicFramePr>
            <a:graphicFrameLocks noChangeAspect="1"/>
          </p:cNvGraphicFramePr>
          <p:nvPr/>
        </p:nvGraphicFramePr>
        <p:xfrm>
          <a:off x="6300789" y="1565276"/>
          <a:ext cx="3825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5" imgW="203040" imgH="241200" progId="Equation.3">
                  <p:embed/>
                </p:oleObj>
              </mc:Choice>
              <mc:Fallback>
                <p:oleObj name="Equation" r:id="rId5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9" y="1565276"/>
                        <a:ext cx="382587" cy="454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5"/>
          <p:cNvGraphicFramePr>
            <a:graphicFrameLocks noChangeAspect="1"/>
          </p:cNvGraphicFramePr>
          <p:nvPr/>
        </p:nvGraphicFramePr>
        <p:xfrm>
          <a:off x="5562600" y="3048000"/>
          <a:ext cx="3619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7" imgW="190440" imgH="228600" progId="Equation.3">
                  <p:embed/>
                </p:oleObj>
              </mc:Choice>
              <mc:Fallback>
                <p:oleObj name="Equation" r:id="rId7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48000"/>
                        <a:ext cx="361950" cy="433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Line 26"/>
          <p:cNvSpPr>
            <a:spLocks noChangeShapeType="1"/>
          </p:cNvSpPr>
          <p:nvPr/>
        </p:nvSpPr>
        <p:spPr bwMode="auto">
          <a:xfrm>
            <a:off x="3657600" y="2667000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5125" name="Object 27"/>
          <p:cNvGraphicFramePr>
            <a:graphicFrameLocks noChangeAspect="1"/>
          </p:cNvGraphicFramePr>
          <p:nvPr/>
        </p:nvGraphicFramePr>
        <p:xfrm>
          <a:off x="2819401" y="1905000"/>
          <a:ext cx="792163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9" imgW="419040" imgH="914400" progId="Equation.3">
                  <p:embed/>
                </p:oleObj>
              </mc:Choice>
              <mc:Fallback>
                <p:oleObj name="Equation" r:id="rId9" imgW="4190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1905000"/>
                        <a:ext cx="792163" cy="1733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Line 29"/>
          <p:cNvSpPr>
            <a:spLocks noChangeShapeType="1"/>
          </p:cNvSpPr>
          <p:nvPr/>
        </p:nvSpPr>
        <p:spPr bwMode="auto">
          <a:xfrm>
            <a:off x="6934200" y="2590800"/>
            <a:ext cx="1066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5126" name="Object 30"/>
          <p:cNvGraphicFramePr>
            <a:graphicFrameLocks noChangeAspect="1"/>
          </p:cNvGraphicFramePr>
          <p:nvPr/>
        </p:nvGraphicFramePr>
        <p:xfrm>
          <a:off x="8077201" y="1752600"/>
          <a:ext cx="792163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1" imgW="419040" imgH="914400" progId="Equation.3">
                  <p:embed/>
                </p:oleObj>
              </mc:Choice>
              <mc:Fallback>
                <p:oleObj name="Equation" r:id="rId11" imgW="4190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1" y="1752600"/>
                        <a:ext cx="792163" cy="1733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Line 39"/>
          <p:cNvSpPr>
            <a:spLocks noChangeShapeType="1"/>
          </p:cNvSpPr>
          <p:nvPr/>
        </p:nvSpPr>
        <p:spPr bwMode="auto">
          <a:xfrm>
            <a:off x="152400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5134" name="Text Box 40"/>
          <p:cNvSpPr txBox="1">
            <a:spLocks noChangeArrowheads="1"/>
          </p:cNvSpPr>
          <p:nvPr/>
        </p:nvSpPr>
        <p:spPr bwMode="auto">
          <a:xfrm>
            <a:off x="1889125" y="5984875"/>
            <a:ext cx="580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Next, we will evaluate the “</a:t>
            </a:r>
            <a:r>
              <a:rPr lang="en-US">
                <a:solidFill>
                  <a:srgbClr val="CC0000"/>
                </a:solidFill>
              </a:rPr>
              <a:t>W</a:t>
            </a:r>
            <a:r>
              <a:rPr lang="en-US"/>
              <a:t>” and “</a:t>
            </a:r>
            <a:r>
              <a:rPr lang="en-US">
                <a:solidFill>
                  <a:srgbClr val="CC0000"/>
                </a:solidFill>
              </a:rPr>
              <a:t>E</a:t>
            </a:r>
            <a:r>
              <a:rPr lang="en-US"/>
              <a:t>” terms</a:t>
            </a:r>
          </a:p>
        </p:txBody>
      </p:sp>
    </p:spTree>
    <p:extLst>
      <p:ext uri="{BB962C8B-B14F-4D97-AF65-F5344CB8AC3E}">
        <p14:creationId xmlns:p14="http://schemas.microsoft.com/office/powerpoint/2010/main" val="42413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Understanding Work and Energy Terms in the EB equation</a:t>
            </a:r>
          </a:p>
        </p:txBody>
      </p:sp>
    </p:spTree>
    <p:extLst>
      <p:ext uri="{BB962C8B-B14F-4D97-AF65-F5344CB8AC3E}">
        <p14:creationId xmlns:p14="http://schemas.microsoft.com/office/powerpoint/2010/main" val="6373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2" name="Group 31"/>
          <p:cNvGrpSpPr>
            <a:grpSpLocks/>
          </p:cNvGrpSpPr>
          <p:nvPr/>
        </p:nvGrpSpPr>
        <p:grpSpPr bwMode="auto">
          <a:xfrm>
            <a:off x="2743201" y="727076"/>
            <a:ext cx="6049963" cy="2073275"/>
            <a:chOff x="768" y="458"/>
            <a:chExt cx="3811" cy="1306"/>
          </a:xfrm>
        </p:grpSpPr>
        <p:sp>
          <p:nvSpPr>
            <p:cNvPr id="6160" name="AutoShape 3"/>
            <p:cNvSpPr>
              <a:spLocks noChangeArrowheads="1"/>
            </p:cNvSpPr>
            <p:nvPr/>
          </p:nvSpPr>
          <p:spPr bwMode="auto">
            <a:xfrm>
              <a:off x="1872" y="864"/>
              <a:ext cx="1488" cy="480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  <p:grpSp>
          <p:nvGrpSpPr>
            <p:cNvPr id="6161" name="Group 5"/>
            <p:cNvGrpSpPr>
              <a:grpSpLocks/>
            </p:cNvGrpSpPr>
            <p:nvPr/>
          </p:nvGrpSpPr>
          <p:grpSpPr bwMode="auto">
            <a:xfrm rot="-8648490">
              <a:off x="2592" y="624"/>
              <a:ext cx="288" cy="466"/>
              <a:chOff x="5040" y="3408"/>
              <a:chExt cx="288" cy="466"/>
            </a:xfrm>
          </p:grpSpPr>
          <p:sp>
            <p:nvSpPr>
              <p:cNvPr id="6165" name="Oval 6"/>
              <p:cNvSpPr>
                <a:spLocks noChangeArrowheads="1"/>
              </p:cNvSpPr>
              <p:nvPr/>
            </p:nvSpPr>
            <p:spPr bwMode="auto">
              <a:xfrm>
                <a:off x="5040" y="3408"/>
                <a:ext cx="144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ar-IQ"/>
              </a:p>
            </p:txBody>
          </p:sp>
          <p:sp>
            <p:nvSpPr>
              <p:cNvPr id="6166" name="Oval 7"/>
              <p:cNvSpPr>
                <a:spLocks noChangeArrowheads="1"/>
              </p:cNvSpPr>
              <p:nvPr/>
            </p:nvSpPr>
            <p:spPr bwMode="auto">
              <a:xfrm>
                <a:off x="5184" y="3408"/>
                <a:ext cx="144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ar-IQ"/>
              </a:p>
            </p:txBody>
          </p:sp>
          <p:sp>
            <p:nvSpPr>
              <p:cNvPr id="6167" name="Line 8"/>
              <p:cNvSpPr>
                <a:spLocks noChangeShapeType="1"/>
              </p:cNvSpPr>
              <p:nvPr/>
            </p:nvSpPr>
            <p:spPr bwMode="auto">
              <a:xfrm flipH="1">
                <a:off x="5178" y="3456"/>
                <a:ext cx="6" cy="4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sp>
          <p:nvSpPr>
            <p:cNvPr id="6162" name="Line 9"/>
            <p:cNvSpPr>
              <a:spLocks noChangeShapeType="1"/>
            </p:cNvSpPr>
            <p:nvPr/>
          </p:nvSpPr>
          <p:spPr bwMode="auto">
            <a:xfrm flipH="1" flipV="1">
              <a:off x="2448" y="1152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graphicFrame>
          <p:nvGraphicFramePr>
            <p:cNvPr id="6148" name="Object 10"/>
            <p:cNvGraphicFramePr>
              <a:graphicFrameLocks noChangeAspect="1"/>
            </p:cNvGraphicFramePr>
            <p:nvPr/>
          </p:nvGraphicFramePr>
          <p:xfrm>
            <a:off x="2961" y="458"/>
            <a:ext cx="241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Equation" r:id="rId3" imgW="203040" imgH="241200" progId="Equation.3">
                    <p:embed/>
                  </p:oleObj>
                </mc:Choice>
                <mc:Fallback>
                  <p:oleObj name="Equation" r:id="rId3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1" y="458"/>
                          <a:ext cx="241" cy="28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11"/>
            <p:cNvGraphicFramePr>
              <a:graphicFrameLocks noChangeAspect="1"/>
            </p:cNvGraphicFramePr>
            <p:nvPr/>
          </p:nvGraphicFramePr>
          <p:xfrm>
            <a:off x="2496" y="1392"/>
            <a:ext cx="228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Equation" r:id="rId5" imgW="190440" imgH="228600" progId="Equation.3">
                    <p:embed/>
                  </p:oleObj>
                </mc:Choice>
                <mc:Fallback>
                  <p:oleObj name="Equation" r:id="rId5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392"/>
                          <a:ext cx="228" cy="27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3" name="Line 12"/>
            <p:cNvSpPr>
              <a:spLocks noChangeShapeType="1"/>
            </p:cNvSpPr>
            <p:nvPr/>
          </p:nvSpPr>
          <p:spPr bwMode="auto">
            <a:xfrm>
              <a:off x="1296" y="1152"/>
              <a:ext cx="5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graphicFrame>
          <p:nvGraphicFramePr>
            <p:cNvPr id="6150" name="Object 13"/>
            <p:cNvGraphicFramePr>
              <a:graphicFrameLocks noChangeAspect="1"/>
            </p:cNvGraphicFramePr>
            <p:nvPr/>
          </p:nvGraphicFramePr>
          <p:xfrm>
            <a:off x="768" y="672"/>
            <a:ext cx="499" cy="1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Equation" r:id="rId7" imgW="419040" imgH="914400" progId="Equation.3">
                    <p:embed/>
                  </p:oleObj>
                </mc:Choice>
                <mc:Fallback>
                  <p:oleObj name="Equation" r:id="rId7" imgW="41904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672"/>
                          <a:ext cx="499" cy="109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4" name="Line 14"/>
            <p:cNvSpPr>
              <a:spLocks noChangeShapeType="1"/>
            </p:cNvSpPr>
            <p:nvPr/>
          </p:nvSpPr>
          <p:spPr bwMode="auto">
            <a:xfrm>
              <a:off x="3360" y="1104"/>
              <a:ext cx="67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graphicFrame>
          <p:nvGraphicFramePr>
            <p:cNvPr id="6151" name="Object 15"/>
            <p:cNvGraphicFramePr>
              <a:graphicFrameLocks noChangeAspect="1"/>
            </p:cNvGraphicFramePr>
            <p:nvPr/>
          </p:nvGraphicFramePr>
          <p:xfrm>
            <a:off x="4080" y="576"/>
            <a:ext cx="499" cy="1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Equation" r:id="rId9" imgW="419040" imgH="914400" progId="Equation.3">
                    <p:embed/>
                  </p:oleObj>
                </mc:Choice>
                <mc:Fallback>
                  <p:oleObj name="Equation" r:id="rId9" imgW="41904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576"/>
                          <a:ext cx="499" cy="109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3" name="Line 16"/>
          <p:cNvSpPr>
            <a:spLocks noChangeShapeType="1"/>
          </p:cNvSpPr>
          <p:nvPr/>
        </p:nvSpPr>
        <p:spPr bwMode="auto">
          <a:xfrm>
            <a:off x="1524000" y="30480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6146" name="Object 17"/>
          <p:cNvGraphicFramePr>
            <a:graphicFrameLocks noChangeAspect="1"/>
          </p:cNvGraphicFramePr>
          <p:nvPr/>
        </p:nvGraphicFramePr>
        <p:xfrm>
          <a:off x="1981201" y="4495801"/>
          <a:ext cx="36814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0" imgW="1942920" imgH="241200" progId="Equation.3">
                  <p:embed/>
                </p:oleObj>
              </mc:Choice>
              <mc:Fallback>
                <p:oleObj name="Equation" r:id="rId10" imgW="1942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4495801"/>
                        <a:ext cx="36814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8"/>
          <p:cNvGraphicFramePr>
            <a:graphicFrameLocks noChangeAspect="1"/>
          </p:cNvGraphicFramePr>
          <p:nvPr/>
        </p:nvGraphicFramePr>
        <p:xfrm>
          <a:off x="2282826" y="5257801"/>
          <a:ext cx="63277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12" imgW="3340080" imgH="431640" progId="Equation.3">
                  <p:embed/>
                </p:oleObj>
              </mc:Choice>
              <mc:Fallback>
                <p:oleObj name="Equation" r:id="rId12" imgW="3340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6" y="5257801"/>
                        <a:ext cx="6327775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Text Box 21"/>
          <p:cNvSpPr txBox="1">
            <a:spLocks noChangeArrowheads="1"/>
          </p:cNvSpPr>
          <p:nvPr/>
        </p:nvSpPr>
        <p:spPr bwMode="auto">
          <a:xfrm>
            <a:off x="6096000" y="4267201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/>
              <a:t>Rate of flow work is rate of work to get mass</a:t>
            </a:r>
            <a:r>
              <a:rPr lang="en-US" sz="2000" i="1"/>
              <a:t> into</a:t>
            </a:r>
            <a:r>
              <a:rPr lang="en-US" sz="2000"/>
              <a:t> and </a:t>
            </a:r>
            <a:r>
              <a:rPr lang="en-US" sz="2000" i="1"/>
              <a:t>out </a:t>
            </a:r>
            <a:r>
              <a:rPr lang="en-US" sz="2000"/>
              <a:t>of the system</a:t>
            </a:r>
          </a:p>
        </p:txBody>
      </p:sp>
      <p:sp>
        <p:nvSpPr>
          <p:cNvPr id="6155" name="Text Box 46"/>
          <p:cNvSpPr txBox="1">
            <a:spLocks noChangeArrowheads="1"/>
          </p:cNvSpPr>
          <p:nvPr/>
        </p:nvSpPr>
        <p:spPr bwMode="auto">
          <a:xfrm>
            <a:off x="1690689" y="3208339"/>
            <a:ext cx="8702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b="1">
                <a:solidFill>
                  <a:srgbClr val="336600"/>
                </a:solidFill>
              </a:rPr>
              <a:t>In a chemically reacting systems, there are usually two types of work that need to be accounted for – (i) Shaft Work (e.g. work done by impellers in a CSTR and batch reactor) and (ii) Flow Work</a:t>
            </a:r>
          </a:p>
        </p:txBody>
      </p:sp>
      <p:sp>
        <p:nvSpPr>
          <p:cNvPr id="6156" name="Rectangle 47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  <a:noFill/>
        </p:spPr>
        <p:txBody>
          <a:bodyPr/>
          <a:lstStyle/>
          <a:p>
            <a:r>
              <a:rPr lang="en-US" sz="3600">
                <a:solidFill>
                  <a:srgbClr val="333399"/>
                </a:solidFill>
              </a:rPr>
              <a:t>Evaluation of the Work (W) term</a:t>
            </a:r>
          </a:p>
        </p:txBody>
      </p:sp>
      <p:sp>
        <p:nvSpPr>
          <p:cNvPr id="6157" name="Line 48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6158" name="Oval 49"/>
          <p:cNvSpPr>
            <a:spLocks noChangeArrowheads="1"/>
          </p:cNvSpPr>
          <p:nvPr/>
        </p:nvSpPr>
        <p:spPr bwMode="auto">
          <a:xfrm>
            <a:off x="6172200" y="5410200"/>
            <a:ext cx="304800" cy="533400"/>
          </a:xfrm>
          <a:prstGeom prst="ellips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sp>
        <p:nvSpPr>
          <p:cNvPr id="6159" name="Oval 50"/>
          <p:cNvSpPr>
            <a:spLocks noChangeArrowheads="1"/>
          </p:cNvSpPr>
          <p:nvPr/>
        </p:nvSpPr>
        <p:spPr bwMode="auto">
          <a:xfrm>
            <a:off x="7848600" y="5410200"/>
            <a:ext cx="304800" cy="533400"/>
          </a:xfrm>
          <a:prstGeom prst="ellips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776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6" name="Group 2"/>
          <p:cNvGrpSpPr>
            <a:grpSpLocks/>
          </p:cNvGrpSpPr>
          <p:nvPr/>
        </p:nvGrpSpPr>
        <p:grpSpPr bwMode="auto">
          <a:xfrm>
            <a:off x="2743201" y="727076"/>
            <a:ext cx="6049963" cy="2073275"/>
            <a:chOff x="768" y="458"/>
            <a:chExt cx="3811" cy="1306"/>
          </a:xfrm>
        </p:grpSpPr>
        <p:sp>
          <p:nvSpPr>
            <p:cNvPr id="7182" name="AutoShape 3"/>
            <p:cNvSpPr>
              <a:spLocks noChangeArrowheads="1"/>
            </p:cNvSpPr>
            <p:nvPr/>
          </p:nvSpPr>
          <p:spPr bwMode="auto">
            <a:xfrm>
              <a:off x="1872" y="864"/>
              <a:ext cx="1488" cy="480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  <p:grpSp>
          <p:nvGrpSpPr>
            <p:cNvPr id="7183" name="Group 4"/>
            <p:cNvGrpSpPr>
              <a:grpSpLocks/>
            </p:cNvGrpSpPr>
            <p:nvPr/>
          </p:nvGrpSpPr>
          <p:grpSpPr bwMode="auto">
            <a:xfrm rot="-8648490">
              <a:off x="2592" y="624"/>
              <a:ext cx="288" cy="466"/>
              <a:chOff x="5040" y="3408"/>
              <a:chExt cx="288" cy="466"/>
            </a:xfrm>
          </p:grpSpPr>
          <p:sp>
            <p:nvSpPr>
              <p:cNvPr id="7187" name="Oval 5"/>
              <p:cNvSpPr>
                <a:spLocks noChangeArrowheads="1"/>
              </p:cNvSpPr>
              <p:nvPr/>
            </p:nvSpPr>
            <p:spPr bwMode="auto">
              <a:xfrm>
                <a:off x="5040" y="3408"/>
                <a:ext cx="144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ar-IQ"/>
              </a:p>
            </p:txBody>
          </p:sp>
          <p:sp>
            <p:nvSpPr>
              <p:cNvPr id="7188" name="Oval 6"/>
              <p:cNvSpPr>
                <a:spLocks noChangeArrowheads="1"/>
              </p:cNvSpPr>
              <p:nvPr/>
            </p:nvSpPr>
            <p:spPr bwMode="auto">
              <a:xfrm>
                <a:off x="5184" y="3408"/>
                <a:ext cx="144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ar-IQ"/>
              </a:p>
            </p:txBody>
          </p:sp>
          <p:sp>
            <p:nvSpPr>
              <p:cNvPr id="7189" name="Line 7"/>
              <p:cNvSpPr>
                <a:spLocks noChangeShapeType="1"/>
              </p:cNvSpPr>
              <p:nvPr/>
            </p:nvSpPr>
            <p:spPr bwMode="auto">
              <a:xfrm flipH="1">
                <a:off x="5178" y="3456"/>
                <a:ext cx="6" cy="4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sp>
          <p:nvSpPr>
            <p:cNvPr id="7184" name="Line 8"/>
            <p:cNvSpPr>
              <a:spLocks noChangeShapeType="1"/>
            </p:cNvSpPr>
            <p:nvPr/>
          </p:nvSpPr>
          <p:spPr bwMode="auto">
            <a:xfrm flipH="1" flipV="1">
              <a:off x="2448" y="1152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graphicFrame>
          <p:nvGraphicFramePr>
            <p:cNvPr id="7172" name="Object 9"/>
            <p:cNvGraphicFramePr>
              <a:graphicFrameLocks noChangeAspect="1"/>
            </p:cNvGraphicFramePr>
            <p:nvPr/>
          </p:nvGraphicFramePr>
          <p:xfrm>
            <a:off x="2961" y="458"/>
            <a:ext cx="241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Equation" r:id="rId3" imgW="203040" imgH="241200" progId="Equation.3">
                    <p:embed/>
                  </p:oleObj>
                </mc:Choice>
                <mc:Fallback>
                  <p:oleObj name="Equation" r:id="rId3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1" y="458"/>
                          <a:ext cx="241" cy="28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10"/>
            <p:cNvGraphicFramePr>
              <a:graphicFrameLocks noChangeAspect="1"/>
            </p:cNvGraphicFramePr>
            <p:nvPr/>
          </p:nvGraphicFramePr>
          <p:xfrm>
            <a:off x="2496" y="1392"/>
            <a:ext cx="228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Equation" r:id="rId5" imgW="190440" imgH="228600" progId="Equation.3">
                    <p:embed/>
                  </p:oleObj>
                </mc:Choice>
                <mc:Fallback>
                  <p:oleObj name="Equation" r:id="rId5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392"/>
                          <a:ext cx="228" cy="27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5" name="Line 11"/>
            <p:cNvSpPr>
              <a:spLocks noChangeShapeType="1"/>
            </p:cNvSpPr>
            <p:nvPr/>
          </p:nvSpPr>
          <p:spPr bwMode="auto">
            <a:xfrm>
              <a:off x="1296" y="1152"/>
              <a:ext cx="5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graphicFrame>
          <p:nvGraphicFramePr>
            <p:cNvPr id="7174" name="Object 12"/>
            <p:cNvGraphicFramePr>
              <a:graphicFrameLocks noChangeAspect="1"/>
            </p:cNvGraphicFramePr>
            <p:nvPr/>
          </p:nvGraphicFramePr>
          <p:xfrm>
            <a:off x="768" y="672"/>
            <a:ext cx="499" cy="1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Equation" r:id="rId7" imgW="419040" imgH="914400" progId="Equation.3">
                    <p:embed/>
                  </p:oleObj>
                </mc:Choice>
                <mc:Fallback>
                  <p:oleObj name="Equation" r:id="rId7" imgW="41904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672"/>
                          <a:ext cx="499" cy="109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6" name="Line 13"/>
            <p:cNvSpPr>
              <a:spLocks noChangeShapeType="1"/>
            </p:cNvSpPr>
            <p:nvPr/>
          </p:nvSpPr>
          <p:spPr bwMode="auto">
            <a:xfrm>
              <a:off x="3360" y="1104"/>
              <a:ext cx="67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graphicFrame>
          <p:nvGraphicFramePr>
            <p:cNvPr id="7175" name="Object 14"/>
            <p:cNvGraphicFramePr>
              <a:graphicFrameLocks noChangeAspect="1"/>
            </p:cNvGraphicFramePr>
            <p:nvPr/>
          </p:nvGraphicFramePr>
          <p:xfrm>
            <a:off x="4080" y="576"/>
            <a:ext cx="499" cy="1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Equation" r:id="rId9" imgW="419040" imgH="914400" progId="Equation.3">
                    <p:embed/>
                  </p:oleObj>
                </mc:Choice>
                <mc:Fallback>
                  <p:oleObj name="Equation" r:id="rId9" imgW="41904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576"/>
                          <a:ext cx="499" cy="109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7" name="Line 15"/>
          <p:cNvSpPr>
            <a:spLocks noChangeShapeType="1"/>
          </p:cNvSpPr>
          <p:nvPr/>
        </p:nvSpPr>
        <p:spPr bwMode="auto">
          <a:xfrm>
            <a:off x="1524000" y="30480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7170" name="Object 18"/>
          <p:cNvGraphicFramePr>
            <a:graphicFrameLocks noChangeAspect="1"/>
          </p:cNvGraphicFramePr>
          <p:nvPr/>
        </p:nvGraphicFramePr>
        <p:xfrm>
          <a:off x="1828801" y="3429001"/>
          <a:ext cx="29114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10" imgW="1536480" imgH="419040" progId="Equation.3">
                  <p:embed/>
                </p:oleObj>
              </mc:Choice>
              <mc:Fallback>
                <p:oleObj name="Equation" r:id="rId10" imgW="1536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429001"/>
                        <a:ext cx="2911475" cy="796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21"/>
          <p:cNvSpPr txBox="1">
            <a:spLocks noChangeArrowheads="1"/>
          </p:cNvSpPr>
          <p:nvPr/>
        </p:nvSpPr>
        <p:spPr bwMode="auto">
          <a:xfrm>
            <a:off x="5181600" y="3352801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2000"/>
              <a:t>Energy </a:t>
            </a:r>
            <a:r>
              <a:rPr lang="en-US" sz="2000" i="1">
                <a:solidFill>
                  <a:srgbClr val="990000"/>
                </a:solidFill>
              </a:rPr>
              <a:t>E</a:t>
            </a:r>
            <a:r>
              <a:rPr lang="en-US" sz="2000" i="1" baseline="-25000">
                <a:solidFill>
                  <a:srgbClr val="990000"/>
                </a:solidFill>
              </a:rPr>
              <a:t>i</a:t>
            </a:r>
            <a:r>
              <a:rPr lang="en-US" sz="2000" i="1">
                <a:solidFill>
                  <a:srgbClr val="990000"/>
                </a:solidFill>
              </a:rPr>
              <a:t> </a:t>
            </a:r>
            <a:r>
              <a:rPr lang="en-US" sz="2000"/>
              <a:t>is the sum of internal, kinetic, potential and any other type of energies.</a:t>
            </a:r>
          </a:p>
        </p:txBody>
      </p:sp>
      <p:sp>
        <p:nvSpPr>
          <p:cNvPr id="7179" name="Text Box 22"/>
          <p:cNvSpPr txBox="1">
            <a:spLocks noChangeArrowheads="1"/>
          </p:cNvSpPr>
          <p:nvPr/>
        </p:nvSpPr>
        <p:spPr bwMode="auto">
          <a:xfrm>
            <a:off x="1752600" y="4724401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i="1"/>
              <a:t>For a majority of reactors, only internal energy is important</a:t>
            </a:r>
          </a:p>
        </p:txBody>
      </p:sp>
      <p:graphicFrame>
        <p:nvGraphicFramePr>
          <p:cNvPr id="7171" name="Object 24"/>
          <p:cNvGraphicFramePr>
            <a:graphicFrameLocks noChangeAspect="1"/>
          </p:cNvGraphicFramePr>
          <p:nvPr/>
        </p:nvGraphicFramePr>
        <p:xfrm>
          <a:off x="2286001" y="5334001"/>
          <a:ext cx="12747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12" imgW="672840" imgH="228600" progId="Equation.3">
                  <p:embed/>
                </p:oleObj>
              </mc:Choice>
              <mc:Fallback>
                <p:oleObj name="Equation" r:id="rId12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5334001"/>
                        <a:ext cx="1274763" cy="434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Rectangle 29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  <a:noFill/>
        </p:spPr>
        <p:txBody>
          <a:bodyPr/>
          <a:lstStyle/>
          <a:p>
            <a:r>
              <a:rPr lang="en-US" sz="3600">
                <a:solidFill>
                  <a:srgbClr val="333399"/>
                </a:solidFill>
              </a:rPr>
              <a:t>Evaluation of the E term</a:t>
            </a:r>
          </a:p>
        </p:txBody>
      </p:sp>
      <p:sp>
        <p:nvSpPr>
          <p:cNvPr id="7181" name="Line 30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43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66"/>
                </a:solidFill>
              </a:rPr>
              <a:t>General Form of Energy Balance</a:t>
            </a:r>
            <a:r>
              <a:rPr lang="en-US" sz="3600"/>
              <a:t/>
            </a:r>
            <a:br>
              <a:rPr lang="en-US" sz="3600"/>
            </a:br>
            <a:r>
              <a:rPr lang="en-US" sz="2800"/>
              <a:t>(for multi component system)</a:t>
            </a:r>
            <a:endParaRPr lang="en-US" sz="3600"/>
          </a:p>
        </p:txBody>
      </p:sp>
      <p:sp>
        <p:nvSpPr>
          <p:cNvPr id="8200" name="AutoShape 3"/>
          <p:cNvSpPr>
            <a:spLocks noChangeArrowheads="1"/>
          </p:cNvSpPr>
          <p:nvPr/>
        </p:nvSpPr>
        <p:spPr bwMode="auto">
          <a:xfrm>
            <a:off x="4572000" y="2209800"/>
            <a:ext cx="2362200" cy="762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276600" y="4343401"/>
          <a:ext cx="49799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2628720" imgH="457200" progId="Equation.3">
                  <p:embed/>
                </p:oleObj>
              </mc:Choice>
              <mc:Fallback>
                <p:oleObj name="Equation" r:id="rId3" imgW="262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1"/>
                        <a:ext cx="4979988" cy="868363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1" name="Group 5"/>
          <p:cNvGrpSpPr>
            <a:grpSpLocks/>
          </p:cNvGrpSpPr>
          <p:nvPr/>
        </p:nvGrpSpPr>
        <p:grpSpPr bwMode="auto">
          <a:xfrm rot="-8648490">
            <a:off x="5715000" y="1828801"/>
            <a:ext cx="457200" cy="739775"/>
            <a:chOff x="5040" y="3408"/>
            <a:chExt cx="288" cy="466"/>
          </a:xfrm>
        </p:grpSpPr>
        <p:sp>
          <p:nvSpPr>
            <p:cNvPr id="8206" name="Oval 6"/>
            <p:cNvSpPr>
              <a:spLocks noChangeArrowheads="1"/>
            </p:cNvSpPr>
            <p:nvPr/>
          </p:nvSpPr>
          <p:spPr bwMode="auto">
            <a:xfrm>
              <a:off x="5040" y="3408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  <p:sp>
          <p:nvSpPr>
            <p:cNvPr id="8207" name="Oval 7"/>
            <p:cNvSpPr>
              <a:spLocks noChangeArrowheads="1"/>
            </p:cNvSpPr>
            <p:nvPr/>
          </p:nvSpPr>
          <p:spPr bwMode="auto">
            <a:xfrm>
              <a:off x="5184" y="3408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  <p:sp>
          <p:nvSpPr>
            <p:cNvPr id="8208" name="Line 8"/>
            <p:cNvSpPr>
              <a:spLocks noChangeShapeType="1"/>
            </p:cNvSpPr>
            <p:nvPr/>
          </p:nvSpPr>
          <p:spPr bwMode="auto">
            <a:xfrm flipH="1">
              <a:off x="5178" y="3456"/>
              <a:ext cx="6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8202" name="Line 9"/>
          <p:cNvSpPr>
            <a:spLocks noChangeShapeType="1"/>
          </p:cNvSpPr>
          <p:nvPr/>
        </p:nvSpPr>
        <p:spPr bwMode="auto">
          <a:xfrm flipH="1" flipV="1">
            <a:off x="5486400" y="26670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8195" name="Object 10"/>
          <p:cNvGraphicFramePr>
            <a:graphicFrameLocks noChangeAspect="1"/>
          </p:cNvGraphicFramePr>
          <p:nvPr/>
        </p:nvGraphicFramePr>
        <p:xfrm>
          <a:off x="6300789" y="1565276"/>
          <a:ext cx="3825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5" imgW="203040" imgH="241200" progId="Equation.3">
                  <p:embed/>
                </p:oleObj>
              </mc:Choice>
              <mc:Fallback>
                <p:oleObj name="Equation" r:id="rId5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9" y="1565276"/>
                        <a:ext cx="382587" cy="454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1"/>
          <p:cNvGraphicFramePr>
            <a:graphicFrameLocks noChangeAspect="1"/>
          </p:cNvGraphicFramePr>
          <p:nvPr/>
        </p:nvGraphicFramePr>
        <p:xfrm>
          <a:off x="5562600" y="3048000"/>
          <a:ext cx="3619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7" imgW="190440" imgH="228600" progId="Equation.3">
                  <p:embed/>
                </p:oleObj>
              </mc:Choice>
              <mc:Fallback>
                <p:oleObj name="Equation" r:id="rId7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48000"/>
                        <a:ext cx="361950" cy="433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3657600" y="2667000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8197" name="Object 13"/>
          <p:cNvGraphicFramePr>
            <a:graphicFrameLocks noChangeAspect="1"/>
          </p:cNvGraphicFramePr>
          <p:nvPr/>
        </p:nvGraphicFramePr>
        <p:xfrm>
          <a:off x="2819401" y="1905000"/>
          <a:ext cx="792163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9" imgW="419040" imgH="914400" progId="Equation.3">
                  <p:embed/>
                </p:oleObj>
              </mc:Choice>
              <mc:Fallback>
                <p:oleObj name="Equation" r:id="rId9" imgW="4190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1905000"/>
                        <a:ext cx="792163" cy="1733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Line 14"/>
          <p:cNvSpPr>
            <a:spLocks noChangeShapeType="1"/>
          </p:cNvSpPr>
          <p:nvPr/>
        </p:nvSpPr>
        <p:spPr bwMode="auto">
          <a:xfrm>
            <a:off x="6934200" y="2590800"/>
            <a:ext cx="1066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8198" name="Object 15"/>
          <p:cNvGraphicFramePr>
            <a:graphicFrameLocks noChangeAspect="1"/>
          </p:cNvGraphicFramePr>
          <p:nvPr/>
        </p:nvGraphicFramePr>
        <p:xfrm>
          <a:off x="8077201" y="1752600"/>
          <a:ext cx="792163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11" imgW="419040" imgH="914400" progId="Equation.3">
                  <p:embed/>
                </p:oleObj>
              </mc:Choice>
              <mc:Fallback>
                <p:oleObj name="Equation" r:id="rId11" imgW="4190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1" y="1752600"/>
                        <a:ext cx="792163" cy="1733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Line 16"/>
          <p:cNvSpPr>
            <a:spLocks noChangeShapeType="1"/>
          </p:cNvSpPr>
          <p:nvPr/>
        </p:nvSpPr>
        <p:spPr bwMode="auto">
          <a:xfrm>
            <a:off x="1524000" y="1143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34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839200" cy="685800"/>
          </a:xfrm>
        </p:spPr>
        <p:txBody>
          <a:bodyPr/>
          <a:lstStyle/>
          <a:p>
            <a:pPr>
              <a:defRPr/>
            </a:pPr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Balance Equation in terms of Enthalpy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429000" y="838201"/>
          <a:ext cx="48006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2628720" imgH="457200" progId="Equation.3">
                  <p:embed/>
                </p:oleObj>
              </mc:Choice>
              <mc:Fallback>
                <p:oleObj name="Equation" r:id="rId3" imgW="262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838201"/>
                        <a:ext cx="4800600" cy="836613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21"/>
          <p:cNvGraphicFramePr>
            <a:graphicFrameLocks noChangeAspect="1"/>
          </p:cNvGraphicFramePr>
          <p:nvPr/>
        </p:nvGraphicFramePr>
        <p:xfrm>
          <a:off x="1981200" y="2133600"/>
          <a:ext cx="827563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5" imgW="4559040" imgH="457200" progId="Equation.3">
                  <p:embed/>
                </p:oleObj>
              </mc:Choice>
              <mc:Fallback>
                <p:oleObj name="Equation" r:id="rId5" imgW="4559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33600"/>
                        <a:ext cx="827563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22"/>
          <p:cNvGraphicFramePr>
            <a:graphicFrameLocks noChangeAspect="1"/>
          </p:cNvGraphicFramePr>
          <p:nvPr/>
        </p:nvGraphicFramePr>
        <p:xfrm>
          <a:off x="4343401" y="4876801"/>
          <a:ext cx="507682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7" imgW="2679480" imgH="457200" progId="Equation.3">
                  <p:embed/>
                </p:oleObj>
              </mc:Choice>
              <mc:Fallback>
                <p:oleObj name="Equation" r:id="rId7" imgW="2679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4876801"/>
                        <a:ext cx="5076825" cy="868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3" name="Group 31"/>
          <p:cNvGrpSpPr>
            <a:grpSpLocks/>
          </p:cNvGrpSpPr>
          <p:nvPr/>
        </p:nvGrpSpPr>
        <p:grpSpPr bwMode="auto">
          <a:xfrm>
            <a:off x="1787526" y="3352805"/>
            <a:ext cx="3025775" cy="461963"/>
            <a:chOff x="166" y="2112"/>
            <a:chExt cx="1906" cy="291"/>
          </a:xfrm>
        </p:grpSpPr>
        <p:graphicFrame>
          <p:nvGraphicFramePr>
            <p:cNvPr id="9221" name="Object 23"/>
            <p:cNvGraphicFramePr>
              <a:graphicFrameLocks noChangeAspect="1"/>
            </p:cNvGraphicFramePr>
            <p:nvPr/>
          </p:nvGraphicFramePr>
          <p:xfrm>
            <a:off x="1056" y="2160"/>
            <a:ext cx="1016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Equation" r:id="rId9" imgW="850680" imgH="203040" progId="Equation.3">
                    <p:embed/>
                  </p:oleObj>
                </mc:Choice>
                <mc:Fallback>
                  <p:oleObj name="Equation" r:id="rId9" imgW="850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2160"/>
                          <a:ext cx="1016" cy="24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99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4" name="Text Box 25"/>
            <p:cNvSpPr txBox="1">
              <a:spLocks noChangeArrowheads="1"/>
            </p:cNvSpPr>
            <p:nvPr/>
          </p:nvSpPr>
          <p:spPr bwMode="auto">
            <a:xfrm>
              <a:off x="166" y="2112"/>
              <a:ext cx="5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i="1">
                  <a:solidFill>
                    <a:srgbClr val="000066"/>
                  </a:solidFill>
                </a:rPr>
                <a:t>Now</a:t>
              </a:r>
              <a:r>
                <a:rPr lang="en-US"/>
                <a:t>,</a:t>
              </a:r>
            </a:p>
          </p:txBody>
        </p:sp>
      </p:grpSp>
      <p:sp>
        <p:nvSpPr>
          <p:cNvPr id="9224" name="Text Box 26"/>
          <p:cNvSpPr txBox="1">
            <a:spLocks noChangeArrowheads="1"/>
          </p:cNvSpPr>
          <p:nvPr/>
        </p:nvSpPr>
        <p:spPr bwMode="auto">
          <a:xfrm>
            <a:off x="1981200" y="4267200"/>
            <a:ext cx="778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 We now have, </a:t>
            </a:r>
            <a:r>
              <a:rPr lang="en-US" i="1" u="sng"/>
              <a:t>Energy Balance Equation in terms of Enthalpy</a:t>
            </a:r>
          </a:p>
        </p:txBody>
      </p:sp>
      <p:sp>
        <p:nvSpPr>
          <p:cNvPr id="9225" name="Text Box 28"/>
          <p:cNvSpPr txBox="1">
            <a:spLocks noChangeArrowheads="1"/>
          </p:cNvSpPr>
          <p:nvPr/>
        </p:nvSpPr>
        <p:spPr bwMode="auto">
          <a:xfrm>
            <a:off x="1828800" y="1676400"/>
            <a:ext cx="687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i="1" u="sng"/>
              <a:t>Substituting appropriate values of E</a:t>
            </a:r>
            <a:r>
              <a:rPr lang="en-US" i="1" u="sng" baseline="-25000"/>
              <a:t>i</a:t>
            </a:r>
            <a:r>
              <a:rPr lang="en-US" i="1" u="sng"/>
              <a:t> and Rate of Work</a:t>
            </a:r>
          </a:p>
        </p:txBody>
      </p:sp>
      <p:grpSp>
        <p:nvGrpSpPr>
          <p:cNvPr id="9226" name="Group 32"/>
          <p:cNvGrpSpPr>
            <a:grpSpLocks/>
          </p:cNvGrpSpPr>
          <p:nvPr/>
        </p:nvGrpSpPr>
        <p:grpSpPr bwMode="auto">
          <a:xfrm>
            <a:off x="2133600" y="4724400"/>
            <a:ext cx="6477000" cy="1828800"/>
            <a:chOff x="384" y="2976"/>
            <a:chExt cx="4080" cy="1152"/>
          </a:xfrm>
        </p:grpSpPr>
        <p:sp>
          <p:nvSpPr>
            <p:cNvPr id="9231" name="Text Box 24"/>
            <p:cNvSpPr txBox="1">
              <a:spLocks noChangeArrowheads="1"/>
            </p:cNvSpPr>
            <p:nvPr/>
          </p:nvSpPr>
          <p:spPr bwMode="auto">
            <a:xfrm>
              <a:off x="384" y="3840"/>
              <a:ext cx="33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/>
                <a:t>Next, we will focus on the </a:t>
              </a:r>
              <a:r>
                <a:rPr lang="en-US" i="1"/>
                <a:t>enthalpy</a:t>
              </a:r>
              <a:r>
                <a:rPr lang="en-US"/>
                <a:t> terms</a:t>
              </a:r>
            </a:p>
          </p:txBody>
        </p:sp>
        <p:sp>
          <p:nvSpPr>
            <p:cNvPr id="9232" name="Oval 29"/>
            <p:cNvSpPr>
              <a:spLocks noChangeArrowheads="1"/>
            </p:cNvSpPr>
            <p:nvPr/>
          </p:nvSpPr>
          <p:spPr bwMode="auto">
            <a:xfrm>
              <a:off x="2544" y="2976"/>
              <a:ext cx="1920" cy="768"/>
            </a:xfrm>
            <a:prstGeom prst="ellips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  <p:sp>
          <p:nvSpPr>
            <p:cNvPr id="9233" name="Line 30"/>
            <p:cNvSpPr>
              <a:spLocks noChangeShapeType="1"/>
            </p:cNvSpPr>
            <p:nvPr/>
          </p:nvSpPr>
          <p:spPr bwMode="auto">
            <a:xfrm flipV="1">
              <a:off x="3168" y="3757"/>
              <a:ext cx="240" cy="138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grpSp>
        <p:nvGrpSpPr>
          <p:cNvPr id="9227" name="Group 35"/>
          <p:cNvGrpSpPr>
            <a:grpSpLocks/>
          </p:cNvGrpSpPr>
          <p:nvPr/>
        </p:nvGrpSpPr>
        <p:grpSpPr bwMode="auto">
          <a:xfrm>
            <a:off x="7391400" y="2362200"/>
            <a:ext cx="1752600" cy="457200"/>
            <a:chOff x="3696" y="1488"/>
            <a:chExt cx="1104" cy="288"/>
          </a:xfrm>
        </p:grpSpPr>
        <p:sp>
          <p:nvSpPr>
            <p:cNvPr id="9229" name="Oval 33"/>
            <p:cNvSpPr>
              <a:spLocks noChangeArrowheads="1"/>
            </p:cNvSpPr>
            <p:nvPr/>
          </p:nvSpPr>
          <p:spPr bwMode="auto">
            <a:xfrm>
              <a:off x="3696" y="1488"/>
              <a:ext cx="192" cy="288"/>
            </a:xfrm>
            <a:prstGeom prst="ellips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  <p:sp>
          <p:nvSpPr>
            <p:cNvPr id="9230" name="Oval 34"/>
            <p:cNvSpPr>
              <a:spLocks noChangeArrowheads="1"/>
            </p:cNvSpPr>
            <p:nvPr/>
          </p:nvSpPr>
          <p:spPr bwMode="auto">
            <a:xfrm>
              <a:off x="4608" y="1488"/>
              <a:ext cx="192" cy="288"/>
            </a:xfrm>
            <a:prstGeom prst="ellips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</p:grpSp>
      <p:sp>
        <p:nvSpPr>
          <p:cNvPr id="9228" name="Line 36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57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8153400" cy="914400"/>
          </a:xfrm>
        </p:spPr>
        <p:txBody>
          <a:bodyPr/>
          <a:lstStyle/>
          <a:p>
            <a:r>
              <a:rPr lang="en-US" sz="3600">
                <a:solidFill>
                  <a:srgbClr val="333399"/>
                </a:solidFill>
              </a:rPr>
              <a:t>Here’s what we’ll do with Enthalpy terms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524000"/>
            <a:ext cx="8001000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/>
              <a:t>Express </a:t>
            </a:r>
            <a:r>
              <a:rPr lang="en-US" i="1"/>
              <a:t>H</a:t>
            </a:r>
            <a:r>
              <a:rPr lang="en-US" baseline="-25000"/>
              <a:t>i</a:t>
            </a:r>
            <a:r>
              <a:rPr lang="en-US"/>
              <a:t> in terms of Enthalpy of Formation (</a:t>
            </a:r>
            <a:r>
              <a:rPr lang="en-US" i="1"/>
              <a:t>H</a:t>
            </a:r>
            <a:r>
              <a:rPr lang="en-US" baseline="-25000"/>
              <a:t>i</a:t>
            </a:r>
            <a:r>
              <a:rPr lang="en-US" baseline="30000"/>
              <a:t>o</a:t>
            </a:r>
            <a:r>
              <a:rPr lang="en-US"/>
              <a:t> ) and Heat Capacity (</a:t>
            </a:r>
            <a:r>
              <a:rPr lang="en-US" i="1"/>
              <a:t>Cp</a:t>
            </a:r>
            <a:r>
              <a:rPr lang="en-US" i="1" baseline="-25000"/>
              <a:t>i</a:t>
            </a:r>
            <a:r>
              <a:rPr lang="en-US"/>
              <a:t>)</a:t>
            </a:r>
          </a:p>
          <a:p>
            <a:pPr>
              <a:lnSpc>
                <a:spcPct val="130000"/>
              </a:lnSpc>
            </a:pPr>
            <a:r>
              <a:rPr lang="en-US"/>
              <a:t>Express </a:t>
            </a:r>
            <a:r>
              <a:rPr lang="en-US" i="1"/>
              <a:t>F</a:t>
            </a:r>
            <a:r>
              <a:rPr lang="en-US" i="1" baseline="-25000"/>
              <a:t>i</a:t>
            </a:r>
            <a:r>
              <a:rPr lang="en-US"/>
              <a:t> in terms of conversion (for single reaction) or rates of reaction</a:t>
            </a:r>
          </a:p>
          <a:p>
            <a:pPr>
              <a:lnSpc>
                <a:spcPct val="130000"/>
              </a:lnSpc>
            </a:pPr>
            <a:r>
              <a:rPr lang="en-US"/>
              <a:t>Define Heat of Reaction (</a:t>
            </a:r>
            <a:r>
              <a:rPr lang="en-US">
                <a:sym typeface="Symbol" panose="05050102010706020507" pitchFamily="18" charset="2"/>
              </a:rPr>
              <a:t>H</a:t>
            </a:r>
            <a:r>
              <a:rPr lang="en-US" baseline="-25000">
                <a:sym typeface="Symbol" panose="05050102010706020507" pitchFamily="18" charset="2"/>
              </a:rPr>
              <a:t>Rxn)</a:t>
            </a:r>
            <a:endParaRPr lang="en-US"/>
          </a:p>
          <a:p>
            <a:pPr>
              <a:lnSpc>
                <a:spcPct val="130000"/>
              </a:lnSpc>
            </a:pPr>
            <a:r>
              <a:rPr lang="en-US"/>
              <a:t>Define </a:t>
            </a:r>
            <a:r>
              <a:rPr lang="en-US">
                <a:sym typeface="Symbol" panose="05050102010706020507" pitchFamily="18" charset="2"/>
              </a:rPr>
              <a:t>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Cp</a:t>
            </a:r>
            <a:endParaRPr lang="en-US"/>
          </a:p>
          <a:p>
            <a:pPr>
              <a:lnSpc>
                <a:spcPct val="130000"/>
              </a:lnSpc>
            </a:pPr>
            <a:endParaRPr lang="en-US"/>
          </a:p>
          <a:p>
            <a:pPr>
              <a:lnSpc>
                <a:spcPct val="130000"/>
              </a:lnSpc>
            </a:pPr>
            <a:endParaRPr lang="en-US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152400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00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915400" cy="457200"/>
          </a:xfrm>
        </p:spPr>
        <p:txBody>
          <a:bodyPr>
            <a:normAutofit fontScale="90000"/>
          </a:bodyPr>
          <a:lstStyle/>
          <a:p>
            <a:r>
              <a:rPr lang="en-US" sz="3200"/>
              <a:t>Enthalpy Relationships: </a:t>
            </a:r>
            <a:r>
              <a:rPr lang="en-US" sz="3200" i="1">
                <a:solidFill>
                  <a:srgbClr val="CC0000"/>
                </a:solidFill>
              </a:rPr>
              <a:t>Single Reaction System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133601" y="3443288"/>
          <a:ext cx="17811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939600" imgH="1600200" progId="Equation.3">
                  <p:embed/>
                </p:oleObj>
              </mc:Choice>
              <mc:Fallback>
                <p:oleObj name="Equation" r:id="rId3" imgW="9396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3443288"/>
                        <a:ext cx="1781175" cy="2468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9" name="Group 26"/>
          <p:cNvGrpSpPr>
            <a:grpSpLocks/>
          </p:cNvGrpSpPr>
          <p:nvPr/>
        </p:nvGrpSpPr>
        <p:grpSpPr bwMode="auto">
          <a:xfrm>
            <a:off x="2057400" y="838200"/>
            <a:ext cx="1905000" cy="1733550"/>
            <a:chOff x="336" y="528"/>
            <a:chExt cx="1200" cy="1092"/>
          </a:xfrm>
        </p:grpSpPr>
        <p:sp>
          <p:nvSpPr>
            <p:cNvPr id="10263" name="Line 12"/>
            <p:cNvSpPr>
              <a:spLocks noChangeShapeType="1"/>
            </p:cNvSpPr>
            <p:nvPr/>
          </p:nvSpPr>
          <p:spPr bwMode="auto">
            <a:xfrm>
              <a:off x="1056" y="1056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graphicFrame>
          <p:nvGraphicFramePr>
            <p:cNvPr id="10247" name="Object 13"/>
            <p:cNvGraphicFramePr>
              <a:graphicFrameLocks noChangeAspect="1"/>
            </p:cNvGraphicFramePr>
            <p:nvPr/>
          </p:nvGraphicFramePr>
          <p:xfrm>
            <a:off x="336" y="528"/>
            <a:ext cx="680" cy="1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Equation" r:id="rId5" imgW="571320" imgH="914400" progId="Equation.3">
                    <p:embed/>
                  </p:oleObj>
                </mc:Choice>
                <mc:Fallback>
                  <p:oleObj name="Equation" r:id="rId5" imgW="57132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528"/>
                          <a:ext cx="680" cy="109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50" name="Group 27"/>
          <p:cNvGrpSpPr>
            <a:grpSpLocks/>
          </p:cNvGrpSpPr>
          <p:nvPr/>
        </p:nvGrpSpPr>
        <p:grpSpPr bwMode="auto">
          <a:xfrm>
            <a:off x="7467601" y="762000"/>
            <a:ext cx="1984375" cy="1733550"/>
            <a:chOff x="3744" y="480"/>
            <a:chExt cx="1250" cy="1092"/>
          </a:xfrm>
        </p:grpSpPr>
        <p:sp>
          <p:nvSpPr>
            <p:cNvPr id="10262" name="Line 14"/>
            <p:cNvSpPr>
              <a:spLocks noChangeShapeType="1"/>
            </p:cNvSpPr>
            <p:nvPr/>
          </p:nvSpPr>
          <p:spPr bwMode="auto">
            <a:xfrm>
              <a:off x="3744" y="1056"/>
              <a:ext cx="67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graphicFrame>
          <p:nvGraphicFramePr>
            <p:cNvPr id="10246" name="Object 15"/>
            <p:cNvGraphicFramePr>
              <a:graphicFrameLocks noChangeAspect="1"/>
            </p:cNvGraphicFramePr>
            <p:nvPr/>
          </p:nvGraphicFramePr>
          <p:xfrm>
            <a:off x="4434" y="480"/>
            <a:ext cx="560" cy="1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Equation" r:id="rId7" imgW="469800" imgH="914400" progId="Equation.3">
                    <p:embed/>
                  </p:oleObj>
                </mc:Choice>
                <mc:Fallback>
                  <p:oleObj name="Equation" r:id="rId7" imgW="46980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4" y="480"/>
                          <a:ext cx="560" cy="109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43" name="Object 18"/>
          <p:cNvGraphicFramePr>
            <a:graphicFrameLocks noChangeAspect="1"/>
          </p:cNvGraphicFramePr>
          <p:nvPr/>
        </p:nvGraphicFramePr>
        <p:xfrm>
          <a:off x="4572001" y="3429000"/>
          <a:ext cx="178117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9" imgW="939600" imgH="1600200" progId="Equation.3">
                  <p:embed/>
                </p:oleObj>
              </mc:Choice>
              <mc:Fallback>
                <p:oleObj name="Equation" r:id="rId9" imgW="9396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3429000"/>
                        <a:ext cx="1781175" cy="2470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20"/>
          <p:cNvSpPr txBox="1">
            <a:spLocks noChangeArrowheads="1"/>
          </p:cNvSpPr>
          <p:nvPr/>
        </p:nvSpPr>
        <p:spPr bwMode="auto">
          <a:xfrm>
            <a:off x="3409803" y="1219201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i="1"/>
              <a:t>T</a:t>
            </a:r>
            <a:r>
              <a:rPr lang="en-US" i="1" baseline="-25000"/>
              <a:t>0</a:t>
            </a:r>
            <a:endParaRPr lang="en-US" i="1"/>
          </a:p>
        </p:txBody>
      </p:sp>
      <p:sp>
        <p:nvSpPr>
          <p:cNvPr id="10252" name="Text Box 21"/>
          <p:cNvSpPr txBox="1">
            <a:spLocks noChangeArrowheads="1"/>
          </p:cNvSpPr>
          <p:nvPr/>
        </p:nvSpPr>
        <p:spPr bwMode="auto">
          <a:xfrm>
            <a:off x="7601795" y="1143001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i="1"/>
              <a:t>T</a:t>
            </a:r>
          </a:p>
        </p:txBody>
      </p:sp>
      <p:grpSp>
        <p:nvGrpSpPr>
          <p:cNvPr id="10253" name="Group 25"/>
          <p:cNvGrpSpPr>
            <a:grpSpLocks/>
          </p:cNvGrpSpPr>
          <p:nvPr/>
        </p:nvGrpSpPr>
        <p:grpSpPr bwMode="auto">
          <a:xfrm>
            <a:off x="3962400" y="1143000"/>
            <a:ext cx="3429000" cy="1143000"/>
            <a:chOff x="1536" y="720"/>
            <a:chExt cx="2160" cy="720"/>
          </a:xfrm>
        </p:grpSpPr>
        <p:sp>
          <p:nvSpPr>
            <p:cNvPr id="10261" name="AutoShape 3"/>
            <p:cNvSpPr>
              <a:spLocks noChangeArrowheads="1"/>
            </p:cNvSpPr>
            <p:nvPr/>
          </p:nvSpPr>
          <p:spPr bwMode="auto">
            <a:xfrm>
              <a:off x="1536" y="720"/>
              <a:ext cx="2160" cy="720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  <p:graphicFrame>
          <p:nvGraphicFramePr>
            <p:cNvPr id="10245" name="Object 22"/>
            <p:cNvGraphicFramePr>
              <a:graphicFrameLocks noChangeAspect="1"/>
            </p:cNvGraphicFramePr>
            <p:nvPr/>
          </p:nvGraphicFramePr>
          <p:xfrm>
            <a:off x="1776" y="864"/>
            <a:ext cx="1766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Equation" r:id="rId11" imgW="1574640" imgH="393480" progId="Equation.3">
                    <p:embed/>
                  </p:oleObj>
                </mc:Choice>
                <mc:Fallback>
                  <p:oleObj name="Equation" r:id="rId11" imgW="1574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864"/>
                          <a:ext cx="1766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99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54" name="Group 28"/>
          <p:cNvGrpSpPr>
            <a:grpSpLocks/>
          </p:cNvGrpSpPr>
          <p:nvPr/>
        </p:nvGrpSpPr>
        <p:grpSpPr bwMode="auto">
          <a:xfrm>
            <a:off x="3352800" y="1066800"/>
            <a:ext cx="4724400" cy="685800"/>
            <a:chOff x="1152" y="672"/>
            <a:chExt cx="2976" cy="432"/>
          </a:xfrm>
        </p:grpSpPr>
        <p:sp>
          <p:nvSpPr>
            <p:cNvPr id="10259" name="Oval 23"/>
            <p:cNvSpPr>
              <a:spLocks noChangeArrowheads="1"/>
            </p:cNvSpPr>
            <p:nvPr/>
          </p:nvSpPr>
          <p:spPr bwMode="auto">
            <a:xfrm>
              <a:off x="1152" y="720"/>
              <a:ext cx="336" cy="384"/>
            </a:xfrm>
            <a:prstGeom prst="ellipse">
              <a:avLst/>
            </a:pr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ar-IQ">
                <a:solidFill>
                  <a:srgbClr val="990000"/>
                </a:solidFill>
              </a:endParaRPr>
            </a:p>
          </p:txBody>
        </p:sp>
        <p:sp>
          <p:nvSpPr>
            <p:cNvPr id="10260" name="Oval 24"/>
            <p:cNvSpPr>
              <a:spLocks noChangeArrowheads="1"/>
            </p:cNvSpPr>
            <p:nvPr/>
          </p:nvSpPr>
          <p:spPr bwMode="auto">
            <a:xfrm>
              <a:off x="3792" y="672"/>
              <a:ext cx="336" cy="384"/>
            </a:xfrm>
            <a:prstGeom prst="ellipse">
              <a:avLst/>
            </a:prstGeom>
            <a:noFill/>
            <a:ln w="9525">
              <a:solidFill>
                <a:srgbClr val="99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ar-IQ">
                <a:solidFill>
                  <a:srgbClr val="990000"/>
                </a:solidFill>
              </a:endParaRPr>
            </a:p>
          </p:txBody>
        </p:sp>
      </p:grpSp>
      <p:sp>
        <p:nvSpPr>
          <p:cNvPr id="10255" name="Line 30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10256" name="Group 32"/>
          <p:cNvGrpSpPr>
            <a:grpSpLocks/>
          </p:cNvGrpSpPr>
          <p:nvPr/>
        </p:nvGrpSpPr>
        <p:grpSpPr bwMode="auto">
          <a:xfrm>
            <a:off x="6629401" y="2819401"/>
            <a:ext cx="3497263" cy="3846513"/>
            <a:chOff x="3216" y="1776"/>
            <a:chExt cx="2203" cy="2423"/>
          </a:xfrm>
        </p:grpSpPr>
        <p:graphicFrame>
          <p:nvGraphicFramePr>
            <p:cNvPr id="10244" name="Object 19"/>
            <p:cNvGraphicFramePr>
              <a:graphicFrameLocks noChangeAspect="1"/>
            </p:cNvGraphicFramePr>
            <p:nvPr/>
          </p:nvGraphicFramePr>
          <p:xfrm>
            <a:off x="3600" y="2208"/>
            <a:ext cx="1471" cy="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Equation" r:id="rId13" imgW="1231560" imgH="1701720" progId="Equation.3">
                    <p:embed/>
                  </p:oleObj>
                </mc:Choice>
                <mc:Fallback>
                  <p:oleObj name="Equation" r:id="rId13" imgW="1231560" imgH="1701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2208"/>
                          <a:ext cx="1471" cy="146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7" name="Text Box 29"/>
            <p:cNvSpPr txBox="1">
              <a:spLocks noChangeArrowheads="1"/>
            </p:cNvSpPr>
            <p:nvPr/>
          </p:nvSpPr>
          <p:spPr bwMode="auto">
            <a:xfrm>
              <a:off x="3583" y="3753"/>
              <a:ext cx="165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000" i="1"/>
                <a:t>F</a:t>
              </a:r>
              <a:r>
                <a:rPr lang="en-US" sz="2000" i="1" baseline="-25000"/>
                <a:t>i</a:t>
              </a:r>
              <a:r>
                <a:rPr lang="en-US" sz="2000" i="1"/>
                <a:t> </a:t>
              </a:r>
              <a:r>
                <a:rPr lang="en-US" sz="2000"/>
                <a:t>in terms of </a:t>
              </a:r>
              <a:r>
                <a:rPr lang="en-US" sz="2000" i="1"/>
                <a:t>F</a:t>
              </a:r>
              <a:r>
                <a:rPr lang="en-US" sz="2000" i="1" baseline="-25000"/>
                <a:t>A0</a:t>
              </a:r>
              <a:r>
                <a:rPr lang="en-US" sz="2000"/>
                <a:t> and </a:t>
              </a:r>
              <a:r>
                <a:rPr lang="en-US" sz="2000" i="1"/>
                <a:t>X</a:t>
              </a:r>
              <a:endParaRPr lang="en-US" sz="2000"/>
            </a:p>
            <a:p>
              <a:pPr algn="ctr"/>
              <a:r>
                <a:rPr lang="en-US" sz="2000"/>
                <a:t>from stoichiometry</a:t>
              </a:r>
            </a:p>
          </p:txBody>
        </p:sp>
        <p:sp>
          <p:nvSpPr>
            <p:cNvPr id="10258" name="Text Box 31"/>
            <p:cNvSpPr txBox="1">
              <a:spLocks noChangeArrowheads="1"/>
            </p:cNvSpPr>
            <p:nvPr/>
          </p:nvSpPr>
          <p:spPr bwMode="auto">
            <a:xfrm>
              <a:off x="3216" y="1776"/>
              <a:ext cx="2203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/>
                <a:t>If A is the limiting reactant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0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9" y="481014"/>
            <a:ext cx="755332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06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5"/>
          <p:cNvSpPr>
            <a:spLocks noChangeArrowheads="1"/>
          </p:cNvSpPr>
          <p:nvPr/>
        </p:nvSpPr>
        <p:spPr bwMode="auto">
          <a:xfrm>
            <a:off x="3429000" y="3581400"/>
            <a:ext cx="4572000" cy="685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sp>
        <p:nvSpPr>
          <p:cNvPr id="11269" name="Rectangle 34"/>
          <p:cNvSpPr>
            <a:spLocks noChangeArrowheads="1"/>
          </p:cNvSpPr>
          <p:nvPr/>
        </p:nvSpPr>
        <p:spPr bwMode="auto">
          <a:xfrm>
            <a:off x="7924800" y="2819400"/>
            <a:ext cx="20574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sp>
        <p:nvSpPr>
          <p:cNvPr id="11270" name="Rectangle 33"/>
          <p:cNvSpPr>
            <a:spLocks noChangeArrowheads="1"/>
          </p:cNvSpPr>
          <p:nvPr/>
        </p:nvSpPr>
        <p:spPr bwMode="auto">
          <a:xfrm>
            <a:off x="5334000" y="2895600"/>
            <a:ext cx="20574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sp>
        <p:nvSpPr>
          <p:cNvPr id="11271" name="Rectangle 32"/>
          <p:cNvSpPr>
            <a:spLocks noChangeArrowheads="1"/>
          </p:cNvSpPr>
          <p:nvPr/>
        </p:nvSpPr>
        <p:spPr bwMode="auto">
          <a:xfrm>
            <a:off x="2819400" y="2895600"/>
            <a:ext cx="2057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sp>
        <p:nvSpPr>
          <p:cNvPr id="11272" name="Rectangle 31"/>
          <p:cNvSpPr>
            <a:spLocks noChangeArrowheads="1"/>
          </p:cNvSpPr>
          <p:nvPr/>
        </p:nvSpPr>
        <p:spPr bwMode="auto">
          <a:xfrm>
            <a:off x="5105400" y="2133600"/>
            <a:ext cx="20574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>
            <a:off x="2590800" y="2133600"/>
            <a:ext cx="2057400" cy="381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graphicFrame>
        <p:nvGraphicFramePr>
          <p:cNvPr id="11266" name="Object 9"/>
          <p:cNvGraphicFramePr>
            <a:graphicFrameLocks noChangeAspect="1"/>
          </p:cNvGraphicFramePr>
          <p:nvPr/>
        </p:nvGraphicFramePr>
        <p:xfrm>
          <a:off x="1828801" y="1066801"/>
          <a:ext cx="820737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3" imgW="4609800" imgH="1993680" progId="Equation.3">
                  <p:embed/>
                </p:oleObj>
              </mc:Choice>
              <mc:Fallback>
                <p:oleObj name="Equation" r:id="rId3" imgW="4609800" imgH="1993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1066801"/>
                        <a:ext cx="8207375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21"/>
          <p:cNvGraphicFramePr>
            <a:graphicFrameLocks noChangeAspect="1"/>
          </p:cNvGraphicFramePr>
          <p:nvPr/>
        </p:nvGraphicFramePr>
        <p:xfrm>
          <a:off x="1631950" y="5105400"/>
          <a:ext cx="88836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5" imgW="4991040" imgH="457200" progId="Equation.3">
                  <p:embed/>
                </p:oleObj>
              </mc:Choice>
              <mc:Fallback>
                <p:oleObj name="Equation" r:id="rId5" imgW="4991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5105400"/>
                        <a:ext cx="8883650" cy="738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23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9154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200"/>
              <a:t>Enthalpy Relationships: </a:t>
            </a:r>
            <a:r>
              <a:rPr lang="en-US" sz="3200" i="1">
                <a:solidFill>
                  <a:srgbClr val="CC0000"/>
                </a:solidFill>
              </a:rPr>
              <a:t>Single Reaction System</a:t>
            </a:r>
          </a:p>
        </p:txBody>
      </p:sp>
      <p:grpSp>
        <p:nvGrpSpPr>
          <p:cNvPr id="11275" name="Group 27"/>
          <p:cNvGrpSpPr>
            <a:grpSpLocks/>
          </p:cNvGrpSpPr>
          <p:nvPr/>
        </p:nvGrpSpPr>
        <p:grpSpPr bwMode="auto">
          <a:xfrm>
            <a:off x="3505200" y="4191001"/>
            <a:ext cx="4495800" cy="568325"/>
            <a:chOff x="1248" y="2640"/>
            <a:chExt cx="2832" cy="358"/>
          </a:xfrm>
        </p:grpSpPr>
        <p:sp>
          <p:nvSpPr>
            <p:cNvPr id="11278" name="AutoShape 24"/>
            <p:cNvSpPr>
              <a:spLocks/>
            </p:cNvSpPr>
            <p:nvPr/>
          </p:nvSpPr>
          <p:spPr bwMode="auto">
            <a:xfrm rot="5438838" flipV="1">
              <a:off x="2592" y="1296"/>
              <a:ext cx="144" cy="2832"/>
            </a:xfrm>
            <a:prstGeom prst="rightBrace">
              <a:avLst>
                <a:gd name="adj1" fmla="val 163889"/>
                <a:gd name="adj2" fmla="val 50000"/>
              </a:avLst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  <p:sp>
          <p:nvSpPr>
            <p:cNvPr id="11279" name="Text Box 25"/>
            <p:cNvSpPr txBox="1">
              <a:spLocks noChangeArrowheads="1"/>
            </p:cNvSpPr>
            <p:nvPr/>
          </p:nvSpPr>
          <p:spPr bwMode="auto">
            <a:xfrm>
              <a:off x="2198" y="2710"/>
              <a:ext cx="5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>
                  <a:solidFill>
                    <a:srgbClr val="000066"/>
                  </a:solidFill>
                  <a:latin typeface="Symbol" panose="05050102010706020507" pitchFamily="18" charset="2"/>
                </a:rPr>
                <a:t>D</a:t>
              </a:r>
              <a:r>
                <a:rPr lang="en-US">
                  <a:solidFill>
                    <a:srgbClr val="000066"/>
                  </a:solidFill>
                </a:rPr>
                <a:t>H</a:t>
              </a:r>
              <a:r>
                <a:rPr lang="en-US" baseline="-25000">
                  <a:solidFill>
                    <a:srgbClr val="000066"/>
                  </a:solidFill>
                </a:rPr>
                <a:t>Rxn</a:t>
              </a:r>
              <a:endParaRPr lang="en-US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11276" name="Line 28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1277" name="Text Box 29"/>
          <p:cNvSpPr txBox="1">
            <a:spLocks noChangeArrowheads="1"/>
          </p:cNvSpPr>
          <p:nvPr/>
        </p:nvSpPr>
        <p:spPr bwMode="auto">
          <a:xfrm>
            <a:off x="1828801" y="6096000"/>
            <a:ext cx="624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Next, we will evaluate the different terms of RHS</a:t>
            </a:r>
          </a:p>
        </p:txBody>
      </p:sp>
    </p:spTree>
    <p:extLst>
      <p:ext uri="{BB962C8B-B14F-4D97-AF65-F5344CB8AC3E}">
        <p14:creationId xmlns:p14="http://schemas.microsoft.com/office/powerpoint/2010/main" val="32922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981200" y="2836864"/>
          <a:ext cx="35052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3" imgW="1968480" imgH="507960" progId="Equation.3">
                  <p:embed/>
                </p:oleObj>
              </mc:Choice>
              <mc:Fallback>
                <p:oleObj name="Equation" r:id="rId3" imgW="1968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36864"/>
                        <a:ext cx="35052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9154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200"/>
              <a:t>Expressing H</a:t>
            </a:r>
            <a:r>
              <a:rPr lang="en-US" sz="3200" baseline="-25000"/>
              <a:t>i</a:t>
            </a:r>
            <a:r>
              <a:rPr lang="en-US" sz="3200"/>
              <a:t>(T) in terms of H</a:t>
            </a:r>
            <a:r>
              <a:rPr lang="en-US" sz="3200" baseline="-25000"/>
              <a:t>i</a:t>
            </a:r>
            <a:r>
              <a:rPr lang="en-US" sz="3200" baseline="30000"/>
              <a:t>o</a:t>
            </a:r>
            <a:r>
              <a:rPr lang="en-US" sz="3200"/>
              <a:t> and Cp</a:t>
            </a:r>
            <a:r>
              <a:rPr lang="en-US" sz="3200" baseline="-25000"/>
              <a:t>i</a:t>
            </a:r>
            <a:endParaRPr lang="en-US" sz="3200"/>
          </a:p>
        </p:txBody>
      </p:sp>
      <p:grpSp>
        <p:nvGrpSpPr>
          <p:cNvPr id="12296" name="Group 4"/>
          <p:cNvGrpSpPr>
            <a:grpSpLocks/>
          </p:cNvGrpSpPr>
          <p:nvPr/>
        </p:nvGrpSpPr>
        <p:grpSpPr bwMode="auto">
          <a:xfrm>
            <a:off x="1981200" y="5181601"/>
            <a:ext cx="5321300" cy="758825"/>
            <a:chOff x="192" y="1392"/>
            <a:chExt cx="3352" cy="478"/>
          </a:xfrm>
        </p:grpSpPr>
        <p:graphicFrame>
          <p:nvGraphicFramePr>
            <p:cNvPr id="12294" name="Object 5"/>
            <p:cNvGraphicFramePr>
              <a:graphicFrameLocks noChangeAspect="1"/>
            </p:cNvGraphicFramePr>
            <p:nvPr/>
          </p:nvGraphicFramePr>
          <p:xfrm>
            <a:off x="1536" y="1392"/>
            <a:ext cx="2008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6" name="Equation" r:id="rId5" imgW="1790640" imgH="469800" progId="Equation.3">
                    <p:embed/>
                  </p:oleObj>
                </mc:Choice>
                <mc:Fallback>
                  <p:oleObj name="Equation" r:id="rId5" imgW="179064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1392"/>
                          <a:ext cx="2008" cy="47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9" name="Text Box 6"/>
            <p:cNvSpPr txBox="1">
              <a:spLocks noChangeArrowheads="1"/>
            </p:cNvSpPr>
            <p:nvPr/>
          </p:nvSpPr>
          <p:spPr bwMode="auto">
            <a:xfrm>
              <a:off x="192" y="1440"/>
              <a:ext cx="9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u="sng"/>
                <a:t>Therefore,</a:t>
              </a:r>
            </a:p>
          </p:txBody>
        </p:sp>
      </p:grpSp>
      <p:sp>
        <p:nvSpPr>
          <p:cNvPr id="12297" name="Line 16"/>
          <p:cNvSpPr>
            <a:spLocks noChangeShapeType="1"/>
          </p:cNvSpPr>
          <p:nvPr/>
        </p:nvSpPr>
        <p:spPr bwMode="auto">
          <a:xfrm>
            <a:off x="1524000" y="20574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12298" name="Group 23"/>
          <p:cNvGrpSpPr>
            <a:grpSpLocks/>
          </p:cNvGrpSpPr>
          <p:nvPr/>
        </p:nvGrpSpPr>
        <p:grpSpPr bwMode="auto">
          <a:xfrm>
            <a:off x="1784350" y="990600"/>
            <a:ext cx="8883650" cy="914400"/>
            <a:chOff x="1584" y="1296"/>
            <a:chExt cx="5596" cy="576"/>
          </a:xfrm>
        </p:grpSpPr>
        <p:graphicFrame>
          <p:nvGraphicFramePr>
            <p:cNvPr id="12293" name="Object 24"/>
            <p:cNvGraphicFramePr>
              <a:graphicFrameLocks noChangeAspect="1"/>
            </p:cNvGraphicFramePr>
            <p:nvPr/>
          </p:nvGraphicFramePr>
          <p:xfrm>
            <a:off x="1584" y="1344"/>
            <a:ext cx="5596" cy="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Equation" r:id="rId7" imgW="4991040" imgH="457200" progId="Equation.3">
                    <p:embed/>
                  </p:oleObj>
                </mc:Choice>
                <mc:Fallback>
                  <p:oleObj name="Equation" r:id="rId7" imgW="499104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344"/>
                          <a:ext cx="5596" cy="4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99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8" name="Oval 25"/>
            <p:cNvSpPr>
              <a:spLocks noChangeArrowheads="1"/>
            </p:cNvSpPr>
            <p:nvPr/>
          </p:nvSpPr>
          <p:spPr bwMode="auto">
            <a:xfrm>
              <a:off x="4224" y="1296"/>
              <a:ext cx="1536" cy="576"/>
            </a:xfrm>
            <a:prstGeom prst="ellips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</p:grpSp>
      <p:grpSp>
        <p:nvGrpSpPr>
          <p:cNvPr id="12299" name="Group 30"/>
          <p:cNvGrpSpPr>
            <a:grpSpLocks/>
          </p:cNvGrpSpPr>
          <p:nvPr/>
        </p:nvGrpSpPr>
        <p:grpSpPr bwMode="auto">
          <a:xfrm>
            <a:off x="1905000" y="3733800"/>
            <a:ext cx="8491538" cy="1320800"/>
            <a:chOff x="240" y="2352"/>
            <a:chExt cx="5349" cy="832"/>
          </a:xfrm>
        </p:grpSpPr>
        <p:graphicFrame>
          <p:nvGraphicFramePr>
            <p:cNvPr id="12292" name="Object 19"/>
            <p:cNvGraphicFramePr>
              <a:graphicFrameLocks noChangeAspect="1"/>
            </p:cNvGraphicFramePr>
            <p:nvPr/>
          </p:nvGraphicFramePr>
          <p:xfrm>
            <a:off x="240" y="2384"/>
            <a:ext cx="3475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8" name="Equation" r:id="rId9" imgW="3098520" imgH="253800" progId="Equation.3">
                    <p:embed/>
                  </p:oleObj>
                </mc:Choice>
                <mc:Fallback>
                  <p:oleObj name="Equation" r:id="rId9" imgW="30985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2384"/>
                          <a:ext cx="3475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99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304" name="Group 29"/>
            <p:cNvGrpSpPr>
              <a:grpSpLocks/>
            </p:cNvGrpSpPr>
            <p:nvPr/>
          </p:nvGrpSpPr>
          <p:grpSpPr bwMode="auto">
            <a:xfrm>
              <a:off x="432" y="2609"/>
              <a:ext cx="1872" cy="575"/>
              <a:chOff x="432" y="2609"/>
              <a:chExt cx="1872" cy="575"/>
            </a:xfrm>
          </p:grpSpPr>
          <p:sp>
            <p:nvSpPr>
              <p:cNvPr id="12306" name="Text Box 21"/>
              <p:cNvSpPr txBox="1">
                <a:spLocks noChangeArrowheads="1"/>
              </p:cNvSpPr>
              <p:nvPr/>
            </p:nvSpPr>
            <p:spPr bwMode="auto">
              <a:xfrm>
                <a:off x="432" y="2736"/>
                <a:ext cx="1872" cy="448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sz="2000" i="1"/>
                  <a:t>H</a:t>
                </a:r>
                <a:r>
                  <a:rPr lang="en-US" sz="2000" i="1" baseline="-25000"/>
                  <a:t>i</a:t>
                </a:r>
                <a:r>
                  <a:rPr lang="en-US" sz="2000" i="1"/>
                  <a:t> is available from Chemical Engg handbook</a:t>
                </a:r>
              </a:p>
            </p:txBody>
          </p:sp>
          <p:sp>
            <p:nvSpPr>
              <p:cNvPr id="12307" name="Line 22"/>
              <p:cNvSpPr>
                <a:spLocks noChangeShapeType="1"/>
              </p:cNvSpPr>
              <p:nvPr/>
            </p:nvSpPr>
            <p:spPr bwMode="auto">
              <a:xfrm flipH="1" flipV="1">
                <a:off x="768" y="2609"/>
                <a:ext cx="432" cy="127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sp>
          <p:nvSpPr>
            <p:cNvPr id="12305" name="Text Box 26"/>
            <p:cNvSpPr txBox="1">
              <a:spLocks noChangeArrowheads="1"/>
            </p:cNvSpPr>
            <p:nvPr/>
          </p:nvSpPr>
          <p:spPr bwMode="auto">
            <a:xfrm>
              <a:off x="3792" y="2352"/>
              <a:ext cx="17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2000" i="1">
                  <a:solidFill>
                    <a:srgbClr val="990000"/>
                  </a:solidFill>
                </a:rPr>
                <a:t>For no phase change</a:t>
              </a:r>
            </a:p>
          </p:txBody>
        </p:sp>
      </p:grpSp>
      <p:sp>
        <p:nvSpPr>
          <p:cNvPr id="12300" name="Line 27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2301" name="Text Box 28"/>
          <p:cNvSpPr txBox="1">
            <a:spLocks noChangeArrowheads="1"/>
          </p:cNvSpPr>
          <p:nvPr/>
        </p:nvSpPr>
        <p:spPr bwMode="auto">
          <a:xfrm>
            <a:off x="1889126" y="2022476"/>
            <a:ext cx="8778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Enthalpy at any given temperature is related to enthalpy at a reference temperature and heat capacity </a:t>
            </a:r>
          </a:p>
        </p:txBody>
      </p:sp>
      <p:graphicFrame>
        <p:nvGraphicFramePr>
          <p:cNvPr id="12291" name="Object 32"/>
          <p:cNvGraphicFramePr>
            <a:graphicFrameLocks noChangeAspect="1"/>
          </p:cNvGraphicFramePr>
          <p:nvPr/>
        </p:nvGraphicFramePr>
        <p:xfrm>
          <a:off x="3617913" y="6013451"/>
          <a:ext cx="41830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11" imgW="2349360" imgH="482400" progId="Equation.3">
                  <p:embed/>
                </p:oleObj>
              </mc:Choice>
              <mc:Fallback>
                <p:oleObj name="Equation" r:id="rId11" imgW="2349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3" y="6013451"/>
                        <a:ext cx="4183062" cy="777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Text Box 33"/>
          <p:cNvSpPr txBox="1">
            <a:spLocks noChangeArrowheads="1"/>
          </p:cNvSpPr>
          <p:nvPr/>
        </p:nvSpPr>
        <p:spPr bwMode="auto">
          <a:xfrm>
            <a:off x="1981201" y="6099175"/>
            <a:ext cx="78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u="sng"/>
              <a:t>And,</a:t>
            </a:r>
          </a:p>
        </p:txBody>
      </p:sp>
      <p:sp>
        <p:nvSpPr>
          <p:cNvPr id="12303" name="Freeform 34"/>
          <p:cNvSpPr>
            <a:spLocks/>
          </p:cNvSpPr>
          <p:nvPr/>
        </p:nvSpPr>
        <p:spPr bwMode="auto">
          <a:xfrm>
            <a:off x="7848600" y="1524000"/>
            <a:ext cx="2819400" cy="4876800"/>
          </a:xfrm>
          <a:custGeom>
            <a:avLst/>
            <a:gdLst>
              <a:gd name="T0" fmla="*/ 336 w 1776"/>
              <a:gd name="T1" fmla="*/ 0 h 3072"/>
              <a:gd name="T2" fmla="*/ 1152 w 1776"/>
              <a:gd name="T3" fmla="*/ 768 h 3072"/>
              <a:gd name="T4" fmla="*/ 1584 w 1776"/>
              <a:gd name="T5" fmla="*/ 2064 h 3072"/>
              <a:gd name="T6" fmla="*/ 0 w 1776"/>
              <a:gd name="T7" fmla="*/ 3072 h 3072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3072"/>
              <a:gd name="T14" fmla="*/ 1776 w 1776"/>
              <a:gd name="T15" fmla="*/ 3072 h 30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3072">
                <a:moveTo>
                  <a:pt x="336" y="0"/>
                </a:moveTo>
                <a:cubicBezTo>
                  <a:pt x="640" y="212"/>
                  <a:pt x="944" y="424"/>
                  <a:pt x="1152" y="768"/>
                </a:cubicBezTo>
                <a:cubicBezTo>
                  <a:pt x="1360" y="1112"/>
                  <a:pt x="1776" y="1680"/>
                  <a:pt x="1584" y="2064"/>
                </a:cubicBezTo>
                <a:cubicBezTo>
                  <a:pt x="1392" y="2448"/>
                  <a:pt x="696" y="2760"/>
                  <a:pt x="0" y="3072"/>
                </a:cubicBezTo>
              </a:path>
            </a:pathLst>
          </a:custGeom>
          <a:noFill/>
          <a:ln w="9525">
            <a:solidFill>
              <a:srgbClr val="33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792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915400" cy="457200"/>
          </a:xfrm>
          <a:noFill/>
        </p:spPr>
        <p:txBody>
          <a:bodyPr>
            <a:normAutofit fontScale="90000"/>
          </a:bodyPr>
          <a:lstStyle/>
          <a:p>
            <a:r>
              <a:rPr lang="en-US" sz="3200"/>
              <a:t>Heat of Reaction (</a:t>
            </a:r>
            <a:r>
              <a:rPr lang="en-US" sz="3200">
                <a:latin typeface="Symbol" panose="05050102010706020507" pitchFamily="18" charset="2"/>
              </a:rPr>
              <a:t>D</a:t>
            </a:r>
            <a:r>
              <a:rPr lang="en-US" sz="3200"/>
              <a:t>H</a:t>
            </a:r>
            <a:r>
              <a:rPr lang="en-US" sz="3200" baseline="-25000"/>
              <a:t>Rxn</a:t>
            </a:r>
            <a:r>
              <a:rPr lang="en-US" sz="3200"/>
              <a:t>)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1981201" y="2514600"/>
          <a:ext cx="63992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3" imgW="3593880" imgH="393480" progId="Equation.3">
                  <p:embed/>
                </p:oleObj>
              </mc:Choice>
              <mc:Fallback>
                <p:oleObj name="Equation" r:id="rId3" imgW="3593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514600"/>
                        <a:ext cx="639921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1" name="Group 10"/>
          <p:cNvGrpSpPr>
            <a:grpSpLocks/>
          </p:cNvGrpSpPr>
          <p:nvPr/>
        </p:nvGrpSpPr>
        <p:grpSpPr bwMode="auto">
          <a:xfrm>
            <a:off x="1524001" y="4814888"/>
            <a:ext cx="5402263" cy="595312"/>
            <a:chOff x="768" y="2832"/>
            <a:chExt cx="3403" cy="375"/>
          </a:xfrm>
        </p:grpSpPr>
        <p:graphicFrame>
          <p:nvGraphicFramePr>
            <p:cNvPr id="13318" name="Object 11"/>
            <p:cNvGraphicFramePr>
              <a:graphicFrameLocks noChangeAspect="1"/>
            </p:cNvGraphicFramePr>
            <p:nvPr/>
          </p:nvGraphicFramePr>
          <p:xfrm>
            <a:off x="1152" y="2832"/>
            <a:ext cx="3019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" name="Equation" r:id="rId5" imgW="2692080" imgH="368280" progId="Equation.3">
                    <p:embed/>
                  </p:oleObj>
                </mc:Choice>
                <mc:Fallback>
                  <p:oleObj name="Equation" r:id="rId5" imgW="269208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832"/>
                          <a:ext cx="3019" cy="37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6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9" name="Object 12"/>
            <p:cNvGraphicFramePr>
              <a:graphicFrameLocks noChangeAspect="1"/>
            </p:cNvGraphicFramePr>
            <p:nvPr/>
          </p:nvGraphicFramePr>
          <p:xfrm>
            <a:off x="768" y="2922"/>
            <a:ext cx="240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name="Equation" r:id="rId7" imgW="139680" imgH="126720" progId="Equation.3">
                    <p:embed/>
                  </p:oleObj>
                </mc:Choice>
                <mc:Fallback>
                  <p:oleObj name="Equation" r:id="rId7" imgW="13968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922"/>
                          <a:ext cx="240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22" name="Group 13"/>
          <p:cNvGrpSpPr>
            <a:grpSpLocks/>
          </p:cNvGrpSpPr>
          <p:nvPr/>
        </p:nvGrpSpPr>
        <p:grpSpPr bwMode="auto">
          <a:xfrm>
            <a:off x="1752600" y="5767388"/>
            <a:ext cx="5348288" cy="633412"/>
            <a:chOff x="480" y="3600"/>
            <a:chExt cx="3369" cy="399"/>
          </a:xfrm>
        </p:grpSpPr>
        <p:graphicFrame>
          <p:nvGraphicFramePr>
            <p:cNvPr id="13317" name="Object 14"/>
            <p:cNvGraphicFramePr>
              <a:graphicFrameLocks noChangeAspect="1"/>
            </p:cNvGraphicFramePr>
            <p:nvPr/>
          </p:nvGraphicFramePr>
          <p:xfrm>
            <a:off x="1200" y="3600"/>
            <a:ext cx="2649" cy="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" name="Equation" r:id="rId9" imgW="2361960" imgH="393480" progId="Equation.3">
                    <p:embed/>
                  </p:oleObj>
                </mc:Choice>
                <mc:Fallback>
                  <p:oleObj name="Equation" r:id="rId9" imgW="23619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600"/>
                          <a:ext cx="2649" cy="39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99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9" name="Text Box 15"/>
            <p:cNvSpPr txBox="1">
              <a:spLocks noChangeArrowheads="1"/>
            </p:cNvSpPr>
            <p:nvPr/>
          </p:nvSpPr>
          <p:spPr bwMode="auto">
            <a:xfrm>
              <a:off x="480" y="3655"/>
              <a:ext cx="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/>
                <a:t>where,</a:t>
              </a:r>
            </a:p>
          </p:txBody>
        </p:sp>
      </p:grpSp>
      <p:sp>
        <p:nvSpPr>
          <p:cNvPr id="13323" name="Line 16"/>
          <p:cNvSpPr>
            <a:spLocks noChangeShapeType="1"/>
          </p:cNvSpPr>
          <p:nvPr/>
        </p:nvSpPr>
        <p:spPr bwMode="auto">
          <a:xfrm>
            <a:off x="1524000" y="20574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13315" name="Object 24"/>
          <p:cNvGraphicFramePr>
            <a:graphicFrameLocks noChangeAspect="1"/>
          </p:cNvGraphicFramePr>
          <p:nvPr/>
        </p:nvGraphicFramePr>
        <p:xfrm>
          <a:off x="1784350" y="990600"/>
          <a:ext cx="88836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11" imgW="4991040" imgH="457200" progId="Equation.3">
                  <p:embed/>
                </p:oleObj>
              </mc:Choice>
              <mc:Fallback>
                <p:oleObj name="Equation" r:id="rId11" imgW="4991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990600"/>
                        <a:ext cx="888365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Oval 25"/>
          <p:cNvSpPr>
            <a:spLocks noChangeArrowheads="1"/>
          </p:cNvSpPr>
          <p:nvPr/>
        </p:nvSpPr>
        <p:spPr bwMode="auto">
          <a:xfrm>
            <a:off x="9677400" y="990600"/>
            <a:ext cx="838200" cy="685800"/>
          </a:xfrm>
          <a:prstGeom prst="ellips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sp>
        <p:nvSpPr>
          <p:cNvPr id="13325" name="Line 27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3326" name="Text Box 29"/>
          <p:cNvSpPr txBox="1">
            <a:spLocks noChangeArrowheads="1"/>
          </p:cNvSpPr>
          <p:nvPr/>
        </p:nvSpPr>
        <p:spPr bwMode="auto">
          <a:xfrm>
            <a:off x="1905001" y="2133600"/>
            <a:ext cx="3827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336600"/>
                </a:solidFill>
              </a:rPr>
              <a:t>Heat of reaction is defined as:</a:t>
            </a:r>
          </a:p>
        </p:txBody>
      </p:sp>
      <p:grpSp>
        <p:nvGrpSpPr>
          <p:cNvPr id="13327" name="Group 31"/>
          <p:cNvGrpSpPr>
            <a:grpSpLocks/>
          </p:cNvGrpSpPr>
          <p:nvPr/>
        </p:nvGrpSpPr>
        <p:grpSpPr bwMode="auto">
          <a:xfrm>
            <a:off x="1981200" y="3276600"/>
            <a:ext cx="4738688" cy="1277938"/>
            <a:chOff x="288" y="2016"/>
            <a:chExt cx="2985" cy="805"/>
          </a:xfrm>
        </p:grpSpPr>
        <p:graphicFrame>
          <p:nvGraphicFramePr>
            <p:cNvPr id="13316" name="Object 28"/>
            <p:cNvGraphicFramePr>
              <a:graphicFrameLocks noChangeAspect="1"/>
            </p:cNvGraphicFramePr>
            <p:nvPr/>
          </p:nvGraphicFramePr>
          <p:xfrm>
            <a:off x="336" y="2304"/>
            <a:ext cx="2208" cy="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5" name="Equation" r:id="rId13" imgW="1968480" imgH="507960" progId="Equation.3">
                    <p:embed/>
                  </p:oleObj>
                </mc:Choice>
                <mc:Fallback>
                  <p:oleObj name="Equation" r:id="rId13" imgW="196848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304"/>
                          <a:ext cx="2208" cy="5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99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8" name="Text Box 30"/>
            <p:cNvSpPr txBox="1">
              <a:spLocks noChangeArrowheads="1"/>
            </p:cNvSpPr>
            <p:nvPr/>
          </p:nvSpPr>
          <p:spPr bwMode="auto">
            <a:xfrm>
              <a:off x="288" y="2016"/>
              <a:ext cx="29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>
                  <a:solidFill>
                    <a:srgbClr val="333399"/>
                  </a:solidFill>
                </a:rPr>
                <a:t>Enthalpy at any given temperature is: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9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r>
              <a:rPr lang="en-US" sz="3600">
                <a:solidFill>
                  <a:srgbClr val="000066"/>
                </a:solidFill>
              </a:rPr>
              <a:t>General Form of Energy Balance</a:t>
            </a:r>
            <a:endParaRPr lang="en-US" sz="3600"/>
          </a:p>
        </p:txBody>
      </p:sp>
      <p:sp>
        <p:nvSpPr>
          <p:cNvPr id="14346" name="AutoShape 3"/>
          <p:cNvSpPr>
            <a:spLocks noChangeArrowheads="1"/>
          </p:cNvSpPr>
          <p:nvPr/>
        </p:nvSpPr>
        <p:spPr bwMode="auto">
          <a:xfrm>
            <a:off x="4572000" y="1558925"/>
            <a:ext cx="2362200" cy="762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3276600" y="3048001"/>
          <a:ext cx="49799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3" imgW="2628720" imgH="457200" progId="Equation.3">
                  <p:embed/>
                </p:oleObj>
              </mc:Choice>
              <mc:Fallback>
                <p:oleObj name="Equation" r:id="rId3" imgW="262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048001"/>
                        <a:ext cx="4979988" cy="868363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7" name="Group 5"/>
          <p:cNvGrpSpPr>
            <a:grpSpLocks/>
          </p:cNvGrpSpPr>
          <p:nvPr/>
        </p:nvGrpSpPr>
        <p:grpSpPr bwMode="auto">
          <a:xfrm rot="-8648490">
            <a:off x="5715000" y="1177926"/>
            <a:ext cx="457200" cy="739775"/>
            <a:chOff x="5040" y="3408"/>
            <a:chExt cx="288" cy="466"/>
          </a:xfrm>
        </p:grpSpPr>
        <p:sp>
          <p:nvSpPr>
            <p:cNvPr id="14355" name="Oval 6"/>
            <p:cNvSpPr>
              <a:spLocks noChangeArrowheads="1"/>
            </p:cNvSpPr>
            <p:nvPr/>
          </p:nvSpPr>
          <p:spPr bwMode="auto">
            <a:xfrm>
              <a:off x="5040" y="3408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  <p:sp>
          <p:nvSpPr>
            <p:cNvPr id="14356" name="Oval 7"/>
            <p:cNvSpPr>
              <a:spLocks noChangeArrowheads="1"/>
            </p:cNvSpPr>
            <p:nvPr/>
          </p:nvSpPr>
          <p:spPr bwMode="auto">
            <a:xfrm>
              <a:off x="5184" y="3408"/>
              <a:ext cx="144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  <p:sp>
          <p:nvSpPr>
            <p:cNvPr id="14357" name="Line 8"/>
            <p:cNvSpPr>
              <a:spLocks noChangeShapeType="1"/>
            </p:cNvSpPr>
            <p:nvPr/>
          </p:nvSpPr>
          <p:spPr bwMode="auto">
            <a:xfrm flipH="1">
              <a:off x="5178" y="3456"/>
              <a:ext cx="6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</p:grpSp>
      <p:sp>
        <p:nvSpPr>
          <p:cNvPr id="14348" name="Line 9"/>
          <p:cNvSpPr>
            <a:spLocks noChangeShapeType="1"/>
          </p:cNvSpPr>
          <p:nvPr/>
        </p:nvSpPr>
        <p:spPr bwMode="auto">
          <a:xfrm flipH="1" flipV="1">
            <a:off x="5486400" y="2016125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14339" name="Object 10"/>
          <p:cNvGraphicFramePr>
            <a:graphicFrameLocks noChangeAspect="1"/>
          </p:cNvGraphicFramePr>
          <p:nvPr/>
        </p:nvGraphicFramePr>
        <p:xfrm>
          <a:off x="6300789" y="914401"/>
          <a:ext cx="3825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5" imgW="203040" imgH="241200" progId="Equation.3">
                  <p:embed/>
                </p:oleObj>
              </mc:Choice>
              <mc:Fallback>
                <p:oleObj name="Equation" r:id="rId5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9" y="914401"/>
                        <a:ext cx="382587" cy="454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11"/>
          <p:cNvGraphicFramePr>
            <a:graphicFrameLocks noChangeAspect="1"/>
          </p:cNvGraphicFramePr>
          <p:nvPr/>
        </p:nvGraphicFramePr>
        <p:xfrm>
          <a:off x="5562600" y="2397125"/>
          <a:ext cx="3619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7" imgW="190440" imgH="228600" progId="Equation.3">
                  <p:embed/>
                </p:oleObj>
              </mc:Choice>
              <mc:Fallback>
                <p:oleObj name="Equation" r:id="rId7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397125"/>
                        <a:ext cx="361950" cy="433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Line 12"/>
          <p:cNvSpPr>
            <a:spLocks noChangeShapeType="1"/>
          </p:cNvSpPr>
          <p:nvPr/>
        </p:nvSpPr>
        <p:spPr bwMode="auto">
          <a:xfrm>
            <a:off x="3657600" y="2016125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14341" name="Object 13"/>
          <p:cNvGraphicFramePr>
            <a:graphicFrameLocks noChangeAspect="1"/>
          </p:cNvGraphicFramePr>
          <p:nvPr/>
        </p:nvGraphicFramePr>
        <p:xfrm>
          <a:off x="2819401" y="1254125"/>
          <a:ext cx="792163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9" imgW="419040" imgH="914400" progId="Equation.3">
                  <p:embed/>
                </p:oleObj>
              </mc:Choice>
              <mc:Fallback>
                <p:oleObj name="Equation" r:id="rId9" imgW="4190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1254125"/>
                        <a:ext cx="792163" cy="1733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934200" y="1939925"/>
            <a:ext cx="1066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14342" name="Object 15"/>
          <p:cNvGraphicFramePr>
            <a:graphicFrameLocks noChangeAspect="1"/>
          </p:cNvGraphicFramePr>
          <p:nvPr/>
        </p:nvGraphicFramePr>
        <p:xfrm>
          <a:off x="8077201" y="1101725"/>
          <a:ext cx="792163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11" imgW="419040" imgH="914400" progId="Equation.3">
                  <p:embed/>
                </p:oleObj>
              </mc:Choice>
              <mc:Fallback>
                <p:oleObj name="Equation" r:id="rId11" imgW="4190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1" y="1101725"/>
                        <a:ext cx="792163" cy="1733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14343" name="Object 17"/>
          <p:cNvGraphicFramePr>
            <a:graphicFrameLocks noChangeAspect="1"/>
          </p:cNvGraphicFramePr>
          <p:nvPr/>
        </p:nvGraphicFramePr>
        <p:xfrm>
          <a:off x="3276601" y="4389438"/>
          <a:ext cx="50768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12" imgW="2679480" imgH="457200" progId="Equation.3">
                  <p:embed/>
                </p:oleObj>
              </mc:Choice>
              <mc:Fallback>
                <p:oleObj name="Equation" r:id="rId12" imgW="2679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4389438"/>
                        <a:ext cx="5076825" cy="868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2803526" y="3886200"/>
            <a:ext cx="595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 </a:t>
            </a:r>
            <a:r>
              <a:rPr lang="en-US" i="1" u="sng"/>
              <a:t>Energy Balance Equation in terms of Enthalpy</a:t>
            </a:r>
          </a:p>
        </p:txBody>
      </p:sp>
      <p:graphicFrame>
        <p:nvGraphicFramePr>
          <p:cNvPr id="14344" name="Object 19"/>
          <p:cNvGraphicFramePr>
            <a:graphicFrameLocks noChangeAspect="1"/>
          </p:cNvGraphicFramePr>
          <p:nvPr/>
        </p:nvGraphicFramePr>
        <p:xfrm>
          <a:off x="2517775" y="5715001"/>
          <a:ext cx="71501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14" imgW="3771720" imgH="533160" progId="Equation.3">
                  <p:embed/>
                </p:oleObj>
              </mc:Choice>
              <mc:Fallback>
                <p:oleObj name="Equation" r:id="rId14" imgW="37717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5715001"/>
                        <a:ext cx="7150100" cy="1008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Text Box 20"/>
          <p:cNvSpPr txBox="1">
            <a:spLocks noChangeArrowheads="1"/>
          </p:cNvSpPr>
          <p:nvPr/>
        </p:nvSpPr>
        <p:spPr bwMode="auto">
          <a:xfrm>
            <a:off x="2955926" y="5181600"/>
            <a:ext cx="6265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 </a:t>
            </a:r>
            <a:r>
              <a:rPr lang="en-US" i="1" u="sng"/>
              <a:t>Energy Balance Equation in terms of Conversion</a:t>
            </a:r>
          </a:p>
        </p:txBody>
      </p:sp>
      <p:sp>
        <p:nvSpPr>
          <p:cNvPr id="14354" name="Oval 21"/>
          <p:cNvSpPr>
            <a:spLocks noChangeArrowheads="1"/>
          </p:cNvSpPr>
          <p:nvPr/>
        </p:nvSpPr>
        <p:spPr bwMode="auto">
          <a:xfrm>
            <a:off x="2438400" y="5943600"/>
            <a:ext cx="457200" cy="5334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97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Heat Transfer (Q) to/from Reactors</a:t>
            </a:r>
          </a:p>
        </p:txBody>
      </p:sp>
    </p:spTree>
    <p:extLst>
      <p:ext uri="{BB962C8B-B14F-4D97-AF65-F5344CB8AC3E}">
        <p14:creationId xmlns:p14="http://schemas.microsoft.com/office/powerpoint/2010/main" val="13175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Heat Transfer (Q) to a CSTR</a:t>
            </a:r>
          </a:p>
        </p:txBody>
      </p: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3886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1752600" y="3505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u="sng"/>
              <a:t>Assuming CSTR temperature,</a:t>
            </a:r>
            <a:r>
              <a:rPr lang="en-US" b="1" i="1" u="sng"/>
              <a:t>T</a:t>
            </a:r>
            <a:r>
              <a:rPr lang="en-US" u="sng"/>
              <a:t>, is spatially uniform </a:t>
            </a:r>
          </a:p>
        </p:txBody>
      </p:sp>
      <p:sp>
        <p:nvSpPr>
          <p:cNvPr id="15369" name="Text Box 5"/>
          <p:cNvSpPr txBox="1">
            <a:spLocks noChangeArrowheads="1"/>
          </p:cNvSpPr>
          <p:nvPr/>
        </p:nvSpPr>
        <p:spPr bwMode="auto">
          <a:xfrm>
            <a:off x="1828800" y="52578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u="sng"/>
              <a:t>For high coolant flow rates</a:t>
            </a:r>
            <a:r>
              <a:rPr lang="en-US"/>
              <a:t> (T</a:t>
            </a:r>
            <a:r>
              <a:rPr lang="en-US" baseline="-25000"/>
              <a:t>a1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</a:t>
            </a:r>
            <a:r>
              <a:rPr lang="en-US"/>
              <a:t> </a:t>
            </a:r>
            <a:r>
              <a:rPr lang="en-US">
                <a:sym typeface="Symbol" panose="05050102010706020507" pitchFamily="18" charset="2"/>
              </a:rPr>
              <a:t>T</a:t>
            </a:r>
            <a:r>
              <a:rPr lang="en-US" baseline="-25000">
                <a:sym typeface="Symbol" panose="05050102010706020507" pitchFamily="18" charset="2"/>
              </a:rPr>
              <a:t>a2</a:t>
            </a:r>
            <a:r>
              <a:rPr lang="en-US">
                <a:sym typeface="Symbol" panose="05050102010706020507" pitchFamily="18" charset="2"/>
              </a:rPr>
              <a:t>=T</a:t>
            </a:r>
            <a:r>
              <a:rPr lang="en-US" baseline="-25000">
                <a:sym typeface="Symbol" panose="05050102010706020507" pitchFamily="18" charset="2"/>
              </a:rPr>
              <a:t>a</a:t>
            </a:r>
            <a:r>
              <a:rPr lang="en-US"/>
              <a:t>):</a:t>
            </a:r>
          </a:p>
        </p:txBody>
      </p:sp>
      <p:grpSp>
        <p:nvGrpSpPr>
          <p:cNvPr id="15370" name="Group 6"/>
          <p:cNvGrpSpPr>
            <a:grpSpLocks/>
          </p:cNvGrpSpPr>
          <p:nvPr/>
        </p:nvGrpSpPr>
        <p:grpSpPr bwMode="auto">
          <a:xfrm>
            <a:off x="1600200" y="990600"/>
            <a:ext cx="6324600" cy="1758950"/>
            <a:chOff x="48" y="624"/>
            <a:chExt cx="3984" cy="1108"/>
          </a:xfrm>
        </p:grpSpPr>
        <p:sp>
          <p:nvSpPr>
            <p:cNvPr id="15372" name="Text Box 7"/>
            <p:cNvSpPr txBox="1">
              <a:spLocks noChangeArrowheads="1"/>
            </p:cNvSpPr>
            <p:nvPr/>
          </p:nvSpPr>
          <p:spPr bwMode="auto">
            <a:xfrm>
              <a:off x="192" y="624"/>
              <a:ext cx="384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u="sng"/>
                <a:t>Heat transferred between coolant and reactor</a:t>
              </a:r>
            </a:p>
            <a:p>
              <a:r>
                <a:rPr lang="en-US"/>
                <a:t>(from energy balance on the coolant)</a:t>
              </a:r>
            </a:p>
          </p:txBody>
        </p:sp>
        <p:graphicFrame>
          <p:nvGraphicFramePr>
            <p:cNvPr id="15365" name="Object 8"/>
            <p:cNvGraphicFramePr>
              <a:graphicFrameLocks noChangeAspect="1"/>
            </p:cNvGraphicFramePr>
            <p:nvPr/>
          </p:nvGraphicFramePr>
          <p:xfrm>
            <a:off x="48" y="1488"/>
            <a:ext cx="1453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Equation" r:id="rId4" imgW="1295280" imgH="241200" progId="Equation.3">
                    <p:embed/>
                  </p:oleObj>
                </mc:Choice>
                <mc:Fallback>
                  <p:oleObj name="Equation" r:id="rId4" imgW="12952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" y="1488"/>
                          <a:ext cx="1453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66CC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62" name="Object 9"/>
          <p:cNvGraphicFramePr>
            <a:graphicFrameLocks noChangeAspect="1"/>
          </p:cNvGraphicFramePr>
          <p:nvPr/>
        </p:nvGraphicFramePr>
        <p:xfrm>
          <a:off x="4014788" y="2209801"/>
          <a:ext cx="26908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6" imgW="1511280" imgH="431640" progId="Equation.3">
                  <p:embed/>
                </p:oleObj>
              </mc:Choice>
              <mc:Fallback>
                <p:oleObj name="Equation" r:id="rId6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2209801"/>
                        <a:ext cx="2690812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10"/>
          <p:cNvGraphicFramePr>
            <a:graphicFrameLocks noChangeAspect="1"/>
          </p:cNvGraphicFramePr>
          <p:nvPr/>
        </p:nvGraphicFramePr>
        <p:xfrm>
          <a:off x="2090739" y="4038601"/>
          <a:ext cx="452278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8" imgW="2539800" imgH="533160" progId="Equation.3">
                  <p:embed/>
                </p:oleObj>
              </mc:Choice>
              <mc:Fallback>
                <p:oleObj name="Equation" r:id="rId8" imgW="25398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9" y="4038601"/>
                        <a:ext cx="4522787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1"/>
          <p:cNvGraphicFramePr>
            <a:graphicFrameLocks noChangeAspect="1"/>
          </p:cNvGraphicFramePr>
          <p:nvPr/>
        </p:nvGraphicFramePr>
        <p:xfrm>
          <a:off x="2514600" y="5715001"/>
          <a:ext cx="20574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10" imgW="965160" imgH="241200" progId="Equation.3">
                  <p:embed/>
                </p:oleObj>
              </mc:Choice>
              <mc:Fallback>
                <p:oleObj name="Equation" r:id="rId10" imgW="965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15001"/>
                        <a:ext cx="20574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1524000" y="914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48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Heat Transfer (Q) to a PFR</a:t>
            </a: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1752600" y="19050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u="sng"/>
              <a:t>Total heat transferred to the reactor</a:t>
            </a:r>
            <a:endParaRPr lang="en-US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1752600" y="4495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u="sng"/>
              <a:t>Heat transfer rate at a given location in a PFR</a:t>
            </a:r>
            <a:endParaRPr lang="en-US"/>
          </a:p>
        </p:txBody>
      </p:sp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1828801" y="838201"/>
            <a:ext cx="85518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Remember, in PFR/PBR the concentration and reaction rates vary along the reactor length. Q will likely vary too.</a:t>
            </a:r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1905000" y="2514600"/>
          <a:ext cx="46815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3" imgW="2628720" imgH="355320" progId="Equation.3">
                  <p:embed/>
                </p:oleObj>
              </mc:Choice>
              <mc:Fallback>
                <p:oleObj name="Equation" r:id="rId3" imgW="2628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14600"/>
                        <a:ext cx="468153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8"/>
          <p:cNvGraphicFramePr>
            <a:graphicFrameLocks noChangeAspect="1"/>
          </p:cNvGraphicFramePr>
          <p:nvPr/>
        </p:nvGraphicFramePr>
        <p:xfrm>
          <a:off x="1905000" y="4959350"/>
          <a:ext cx="19446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5" imgW="1091880" imgH="419040" progId="Equation.3">
                  <p:embed/>
                </p:oleObj>
              </mc:Choice>
              <mc:Fallback>
                <p:oleObj name="Equation" r:id="rId5" imgW="1091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59350"/>
                        <a:ext cx="194468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3" name="Group 10"/>
          <p:cNvGrpSpPr>
            <a:grpSpLocks/>
          </p:cNvGrpSpPr>
          <p:nvPr/>
        </p:nvGrpSpPr>
        <p:grpSpPr bwMode="auto">
          <a:xfrm>
            <a:off x="8153400" y="1828800"/>
            <a:ext cx="2128838" cy="1066800"/>
            <a:chOff x="4176" y="2112"/>
            <a:chExt cx="1341" cy="672"/>
          </a:xfrm>
        </p:grpSpPr>
        <p:sp>
          <p:nvSpPr>
            <p:cNvPr id="16396" name="Rectangle 11" descr="Large confetti"/>
            <p:cNvSpPr>
              <a:spLocks noChangeArrowheads="1"/>
            </p:cNvSpPr>
            <p:nvPr/>
          </p:nvSpPr>
          <p:spPr bwMode="auto">
            <a:xfrm>
              <a:off x="4176" y="2448"/>
              <a:ext cx="1341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ar-IQ"/>
            </a:p>
          </p:txBody>
        </p:sp>
        <p:sp>
          <p:nvSpPr>
            <p:cNvPr id="16397" name="Line 12"/>
            <p:cNvSpPr>
              <a:spLocks noChangeShapeType="1"/>
            </p:cNvSpPr>
            <p:nvPr/>
          </p:nvSpPr>
          <p:spPr bwMode="auto">
            <a:xfrm>
              <a:off x="4896" y="2160"/>
              <a:ext cx="0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graphicFrame>
          <p:nvGraphicFramePr>
            <p:cNvPr id="16388" name="Object 13"/>
            <p:cNvGraphicFramePr>
              <a:graphicFrameLocks noChangeAspect="1"/>
            </p:cNvGraphicFramePr>
            <p:nvPr/>
          </p:nvGraphicFramePr>
          <p:xfrm>
            <a:off x="5012" y="2112"/>
            <a:ext cx="268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1" name="Equation" r:id="rId7" imgW="241200" imgH="228600" progId="Equation.3">
                    <p:embed/>
                  </p:oleObj>
                </mc:Choice>
                <mc:Fallback>
                  <p:oleObj name="Equation" r:id="rId7" imgW="241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" y="2112"/>
                          <a:ext cx="268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66CC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4752" y="2454"/>
              <a:ext cx="240" cy="330"/>
            </a:xfrm>
            <a:prstGeom prst="rect">
              <a:avLst/>
            </a:prstGeom>
            <a:noFill/>
            <a:ln w="38100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IQ"/>
            </a:p>
          </p:txBody>
        </p:sp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4752" y="2496"/>
              <a:ext cx="1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800"/>
                <a:t>T</a:t>
              </a: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4560" y="2169"/>
              <a:ext cx="4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1800"/>
                <a:t>T</a:t>
              </a:r>
              <a:r>
                <a:rPr lang="en-US" sz="1800" baseline="-25000"/>
                <a:t>a</a:t>
              </a:r>
              <a:endParaRPr lang="en-US" sz="1800"/>
            </a:p>
          </p:txBody>
        </p:sp>
      </p:grpSp>
      <p:sp>
        <p:nvSpPr>
          <p:cNvPr id="16394" name="Text Box 17"/>
          <p:cNvSpPr txBox="1">
            <a:spLocks noChangeArrowheads="1"/>
          </p:cNvSpPr>
          <p:nvPr/>
        </p:nvSpPr>
        <p:spPr bwMode="auto">
          <a:xfrm>
            <a:off x="1981201" y="3200400"/>
            <a:ext cx="3351213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i="1"/>
              <a:t>a</a:t>
            </a:r>
            <a:r>
              <a:rPr lang="en-US" sz="2000"/>
              <a:t> = heat exchange area/volume</a:t>
            </a:r>
          </a:p>
        </p:txBody>
      </p:sp>
      <p:sp>
        <p:nvSpPr>
          <p:cNvPr id="16395" name="Line 18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05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Non-Isothermal Reactors</a:t>
            </a:r>
          </a:p>
        </p:txBody>
      </p:sp>
    </p:spTree>
    <p:extLst>
      <p:ext uri="{BB962C8B-B14F-4D97-AF65-F5344CB8AC3E}">
        <p14:creationId xmlns:p14="http://schemas.microsoft.com/office/powerpoint/2010/main" val="7743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Non-isothermal Flow Reactor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1828800" y="1600201"/>
          <a:ext cx="84216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3" imgW="4444920" imgH="457200" progId="Equation.3">
                  <p:embed/>
                </p:oleObj>
              </mc:Choice>
              <mc:Fallback>
                <p:oleObj name="Equation" r:id="rId3" imgW="4444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1"/>
                        <a:ext cx="8421688" cy="868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1728788" y="914400"/>
            <a:ext cx="893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 u="sng">
                <a:solidFill>
                  <a:srgbClr val="336600"/>
                </a:solidFill>
              </a:rPr>
              <a:t>Application-1 Special Case: Adiabatic Reactor with No Shaft Work</a:t>
            </a:r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1882775" y="3340100"/>
          <a:ext cx="44973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5" imgW="2311200" imgH="711000" progId="Equation.3">
                  <p:embed/>
                </p:oleObj>
              </mc:Choice>
              <mc:Fallback>
                <p:oleObj name="Equation" r:id="rId5" imgW="2311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3340100"/>
                        <a:ext cx="4497388" cy="1384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5" name="Group 6"/>
          <p:cNvGrpSpPr>
            <a:grpSpLocks/>
          </p:cNvGrpSpPr>
          <p:nvPr/>
        </p:nvGrpSpPr>
        <p:grpSpPr bwMode="auto">
          <a:xfrm>
            <a:off x="7188200" y="3810001"/>
            <a:ext cx="3022600" cy="2403475"/>
            <a:chOff x="3568" y="2640"/>
            <a:chExt cx="1904" cy="1514"/>
          </a:xfrm>
        </p:grpSpPr>
        <p:sp>
          <p:nvSpPr>
            <p:cNvPr id="17422" name="Line 7"/>
            <p:cNvSpPr>
              <a:spLocks noChangeShapeType="1"/>
            </p:cNvSpPr>
            <p:nvPr/>
          </p:nvSpPr>
          <p:spPr bwMode="auto">
            <a:xfrm>
              <a:off x="3984" y="2640"/>
              <a:ext cx="0" cy="1296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7423" name="Line 8"/>
            <p:cNvSpPr>
              <a:spLocks noChangeShapeType="1"/>
            </p:cNvSpPr>
            <p:nvPr/>
          </p:nvSpPr>
          <p:spPr bwMode="auto">
            <a:xfrm>
              <a:off x="3936" y="3888"/>
              <a:ext cx="1536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7424" name="Text Box 9"/>
            <p:cNvSpPr txBox="1">
              <a:spLocks noChangeArrowheads="1"/>
            </p:cNvSpPr>
            <p:nvPr/>
          </p:nvSpPr>
          <p:spPr bwMode="auto">
            <a:xfrm>
              <a:off x="4598" y="3866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i="1">
                  <a:solidFill>
                    <a:srgbClr val="000099"/>
                  </a:solidFill>
                </a:rPr>
                <a:t>T</a:t>
              </a:r>
              <a:endParaRPr lang="en-US">
                <a:solidFill>
                  <a:srgbClr val="000099"/>
                </a:solidFill>
              </a:endParaRPr>
            </a:p>
          </p:txBody>
        </p:sp>
        <p:sp>
          <p:nvSpPr>
            <p:cNvPr id="17425" name="Text Box 10"/>
            <p:cNvSpPr txBox="1">
              <a:spLocks noChangeArrowheads="1"/>
            </p:cNvSpPr>
            <p:nvPr/>
          </p:nvSpPr>
          <p:spPr bwMode="auto">
            <a:xfrm>
              <a:off x="3568" y="3024"/>
              <a:ext cx="4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i="1">
                  <a:solidFill>
                    <a:srgbClr val="000099"/>
                  </a:solidFill>
                </a:rPr>
                <a:t>X</a:t>
              </a:r>
              <a:r>
                <a:rPr lang="en-US" i="1" baseline="-25000">
                  <a:solidFill>
                    <a:srgbClr val="000099"/>
                  </a:solidFill>
                </a:rPr>
                <a:t>EB</a:t>
              </a:r>
              <a:endParaRPr lang="en-US">
                <a:solidFill>
                  <a:srgbClr val="000099"/>
                </a:solidFill>
              </a:endParaRPr>
            </a:p>
          </p:txBody>
        </p:sp>
      </p:grpSp>
      <p:sp>
        <p:nvSpPr>
          <p:cNvPr id="17416" name="Line 11"/>
          <p:cNvSpPr>
            <a:spLocks noChangeShapeType="1"/>
          </p:cNvSpPr>
          <p:nvPr/>
        </p:nvSpPr>
        <p:spPr bwMode="auto">
          <a:xfrm flipV="1">
            <a:off x="7848600" y="3886200"/>
            <a:ext cx="1905000" cy="19050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17412" name="Object 12"/>
          <p:cNvGraphicFramePr>
            <a:graphicFrameLocks noChangeAspect="1"/>
          </p:cNvGraphicFramePr>
          <p:nvPr/>
        </p:nvGraphicFramePr>
        <p:xfrm>
          <a:off x="8001000" y="4191000"/>
          <a:ext cx="539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7" imgW="406080" imgH="457200" progId="Equation.3">
                  <p:embed/>
                </p:oleObj>
              </mc:Choice>
              <mc:Fallback>
                <p:oleObj name="Equation" r:id="rId7" imgW="406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4191000"/>
                        <a:ext cx="5397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Oval 13"/>
          <p:cNvSpPr>
            <a:spLocks noChangeArrowheads="1"/>
          </p:cNvSpPr>
          <p:nvPr/>
        </p:nvSpPr>
        <p:spPr bwMode="auto">
          <a:xfrm>
            <a:off x="7315200" y="4419600"/>
            <a:ext cx="457200" cy="533400"/>
          </a:xfrm>
          <a:prstGeom prst="ellips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sp>
        <p:nvSpPr>
          <p:cNvPr id="17418" name="Text Box 14"/>
          <p:cNvSpPr txBox="1">
            <a:spLocks noChangeArrowheads="1"/>
          </p:cNvSpPr>
          <p:nvPr/>
        </p:nvSpPr>
        <p:spPr bwMode="auto">
          <a:xfrm rot="-2704179">
            <a:off x="8321675" y="4752975"/>
            <a:ext cx="176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600"/>
              <a:t>If Cp term&lt;&lt;</a:t>
            </a:r>
            <a:r>
              <a:rPr lang="en-US" sz="1600">
                <a:latin typeface="Symbol" panose="05050102010706020507" pitchFamily="18" charset="2"/>
              </a:rPr>
              <a:t>D</a:t>
            </a:r>
            <a:r>
              <a:rPr lang="en-US" sz="1600"/>
              <a:t>H</a:t>
            </a:r>
            <a:r>
              <a:rPr lang="en-US" sz="1600" baseline="-25000"/>
              <a:t>Rxn</a:t>
            </a:r>
            <a:endParaRPr lang="en-US" sz="1600"/>
          </a:p>
        </p:txBody>
      </p:sp>
      <p:sp>
        <p:nvSpPr>
          <p:cNvPr id="17419" name="Line 15"/>
          <p:cNvSpPr>
            <a:spLocks noChangeShapeType="1"/>
          </p:cNvSpPr>
          <p:nvPr/>
        </p:nvSpPr>
        <p:spPr bwMode="auto">
          <a:xfrm>
            <a:off x="1524000" y="838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7420" name="Text Box 16"/>
          <p:cNvSpPr txBox="1">
            <a:spLocks noChangeArrowheads="1"/>
          </p:cNvSpPr>
          <p:nvPr/>
        </p:nvSpPr>
        <p:spPr bwMode="auto">
          <a:xfrm>
            <a:off x="1828801" y="2667000"/>
            <a:ext cx="703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Applying Q = 0 and W</a:t>
            </a:r>
            <a:r>
              <a:rPr lang="en-US" baseline="-25000"/>
              <a:t>s</a:t>
            </a:r>
            <a:r>
              <a:rPr lang="en-US"/>
              <a:t>=0 in the above equation, we get</a:t>
            </a:r>
          </a:p>
        </p:txBody>
      </p:sp>
      <p:sp>
        <p:nvSpPr>
          <p:cNvPr id="17421" name="Oval 17"/>
          <p:cNvSpPr>
            <a:spLocks noChangeArrowheads="1"/>
          </p:cNvSpPr>
          <p:nvPr/>
        </p:nvSpPr>
        <p:spPr bwMode="auto">
          <a:xfrm>
            <a:off x="2590800" y="3962400"/>
            <a:ext cx="381000" cy="533400"/>
          </a:xfrm>
          <a:prstGeom prst="ellips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680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Non-isothermal Flow Reactor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828801" y="1295400"/>
            <a:ext cx="762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 u="sng">
                <a:solidFill>
                  <a:srgbClr val="336600"/>
                </a:solidFill>
              </a:rPr>
              <a:t>Application-2: CSTR with Heat Exchange; no shaft work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1828800" y="2133601"/>
          <a:ext cx="84216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3" imgW="4444920" imgH="457200" progId="Equation.3">
                  <p:embed/>
                </p:oleObj>
              </mc:Choice>
              <mc:Fallback>
                <p:oleObj name="Equation" r:id="rId3" imgW="4444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133601"/>
                        <a:ext cx="8421688" cy="868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1981200" y="4114800"/>
          <a:ext cx="75374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5" imgW="3974760" imgH="444240" progId="Equation.3">
                  <p:embed/>
                </p:oleObj>
              </mc:Choice>
              <mc:Fallback>
                <p:oleObj name="Equation" r:id="rId5" imgW="3974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7537450" cy="839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828801" y="5410200"/>
            <a:ext cx="843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Let us see if we can apply these concepts to solve a CSTR problem.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524000" y="685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828801" y="3276600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Applying W</a:t>
            </a:r>
            <a:r>
              <a:rPr lang="en-US" baseline="-25000"/>
              <a:t>s</a:t>
            </a:r>
            <a:r>
              <a:rPr lang="en-US"/>
              <a:t>=0 in the above equation, we get</a:t>
            </a:r>
          </a:p>
        </p:txBody>
      </p:sp>
    </p:spTree>
    <p:extLst>
      <p:ext uri="{BB962C8B-B14F-4D97-AF65-F5344CB8AC3E}">
        <p14:creationId xmlns:p14="http://schemas.microsoft.com/office/powerpoint/2010/main" val="34751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8305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50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-228600"/>
            <a:ext cx="7772400" cy="1143000"/>
          </a:xfrm>
        </p:spPr>
        <p:txBody>
          <a:bodyPr/>
          <a:lstStyle/>
          <a:p>
            <a:r>
              <a:rPr lang="en-US" sz="3200"/>
              <a:t>Class Problem #6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752600" y="762000"/>
            <a:ext cx="8915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The following liquid-phase reaction is carried out in a CSTR with heat exchange: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feed stream contains A and B in equimolar ratio. The total molar flow rate is 20 mol/s. The inlet temperature is 325 K, the inlet concentration of A is 1.5 molar, and the ambient temperature in the heat exchanger is 300 K. </a:t>
            </a:r>
          </a:p>
          <a:p>
            <a:endParaRPr lang="en-US"/>
          </a:p>
          <a:p>
            <a:r>
              <a:rPr lang="en-US"/>
              <a:t>Calculate the reactor volume necessary to achieve 80% conversion.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057400" y="4648200"/>
            <a:ext cx="299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u="sng">
                <a:solidFill>
                  <a:srgbClr val="000099"/>
                </a:solidFill>
              </a:rPr>
              <a:t>Additional information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2085387" y="5146675"/>
            <a:ext cx="3639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U= 80 J/m</a:t>
            </a:r>
            <a:r>
              <a:rPr lang="en-US" baseline="30000">
                <a:solidFill>
                  <a:srgbClr val="000099"/>
                </a:solidFill>
              </a:rPr>
              <a:t>2</a:t>
            </a:r>
            <a:r>
              <a:rPr lang="en-US">
                <a:solidFill>
                  <a:srgbClr val="000099"/>
                </a:solidFill>
              </a:rPr>
              <a:t> s K</a:t>
            </a:r>
          </a:p>
          <a:p>
            <a:r>
              <a:rPr lang="en-US">
                <a:solidFill>
                  <a:srgbClr val="000099"/>
                </a:solidFill>
              </a:rPr>
              <a:t>A=2 m</a:t>
            </a:r>
            <a:r>
              <a:rPr lang="en-US" baseline="30000">
                <a:solidFill>
                  <a:srgbClr val="000099"/>
                </a:solidFill>
              </a:rPr>
              <a:t>2</a:t>
            </a:r>
            <a:endParaRPr lang="en-US">
              <a:solidFill>
                <a:srgbClr val="000099"/>
              </a:solidFill>
            </a:endParaRPr>
          </a:p>
          <a:p>
            <a:r>
              <a:rPr lang="en-US">
                <a:solidFill>
                  <a:srgbClr val="000099"/>
                </a:solidFill>
                <a:latin typeface="Symbol" panose="05050102010706020507" pitchFamily="18" charset="2"/>
              </a:rPr>
              <a:t>D</a:t>
            </a:r>
            <a:r>
              <a:rPr lang="en-US">
                <a:solidFill>
                  <a:srgbClr val="000099"/>
                </a:solidFill>
              </a:rPr>
              <a:t>H</a:t>
            </a:r>
            <a:r>
              <a:rPr lang="en-US" baseline="-25000">
                <a:solidFill>
                  <a:srgbClr val="000099"/>
                </a:solidFill>
              </a:rPr>
              <a:t>Rxn</a:t>
            </a:r>
            <a:r>
              <a:rPr lang="en-US">
                <a:solidFill>
                  <a:srgbClr val="000099"/>
                </a:solidFill>
              </a:rPr>
              <a:t>(298) = -10,000 J/mol</a:t>
            </a:r>
          </a:p>
          <a:p>
            <a:r>
              <a:rPr lang="en-US">
                <a:solidFill>
                  <a:srgbClr val="000099"/>
                </a:solidFill>
              </a:rPr>
              <a:t>Cp</a:t>
            </a:r>
            <a:r>
              <a:rPr lang="en-US" baseline="-25000">
                <a:solidFill>
                  <a:srgbClr val="000099"/>
                </a:solidFill>
              </a:rPr>
              <a:t>A</a:t>
            </a:r>
            <a:r>
              <a:rPr lang="en-US">
                <a:solidFill>
                  <a:srgbClr val="000099"/>
                </a:solidFill>
              </a:rPr>
              <a:t> = Cp</a:t>
            </a:r>
            <a:r>
              <a:rPr lang="en-US" baseline="-25000">
                <a:solidFill>
                  <a:srgbClr val="000099"/>
                </a:solidFill>
              </a:rPr>
              <a:t>B</a:t>
            </a:r>
            <a:r>
              <a:rPr lang="en-US">
                <a:solidFill>
                  <a:srgbClr val="000099"/>
                </a:solidFill>
              </a:rPr>
              <a:t>= 100 J/mol K</a:t>
            </a:r>
            <a:endParaRPr lang="en-US" baseline="-25000">
              <a:solidFill>
                <a:srgbClr val="000099"/>
              </a:solidFill>
            </a:endParaRP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6299605" y="5257801"/>
            <a:ext cx="27158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Cp</a:t>
            </a:r>
            <a:r>
              <a:rPr lang="en-US" baseline="-25000">
                <a:solidFill>
                  <a:srgbClr val="000099"/>
                </a:solidFill>
              </a:rPr>
              <a:t>C</a:t>
            </a:r>
            <a:r>
              <a:rPr lang="en-US">
                <a:solidFill>
                  <a:srgbClr val="000099"/>
                </a:solidFill>
              </a:rPr>
              <a:t> = 150 J/mol K</a:t>
            </a:r>
          </a:p>
          <a:p>
            <a:r>
              <a:rPr lang="en-US">
                <a:solidFill>
                  <a:srgbClr val="000099"/>
                </a:solidFill>
              </a:rPr>
              <a:t>E=25,000 J/mol</a:t>
            </a:r>
          </a:p>
          <a:p>
            <a:r>
              <a:rPr lang="en-US">
                <a:solidFill>
                  <a:srgbClr val="000099"/>
                </a:solidFill>
              </a:rPr>
              <a:t>k</a:t>
            </a:r>
            <a:r>
              <a:rPr lang="en-US" baseline="-25000">
                <a:solidFill>
                  <a:srgbClr val="000099"/>
                </a:solidFill>
              </a:rPr>
              <a:t>298</a:t>
            </a:r>
            <a:r>
              <a:rPr lang="en-US">
                <a:solidFill>
                  <a:srgbClr val="000099"/>
                </a:solidFill>
              </a:rPr>
              <a:t> = 0.014 L/mol-s</a:t>
            </a:r>
          </a:p>
        </p:txBody>
      </p:sp>
      <p:graphicFrame>
        <p:nvGraphicFramePr>
          <p:cNvPr id="19458" name="Object 7"/>
          <p:cNvGraphicFramePr>
            <a:graphicFrameLocks noChangeAspect="1"/>
          </p:cNvGraphicFramePr>
          <p:nvPr/>
        </p:nvGraphicFramePr>
        <p:xfrm>
          <a:off x="4800601" y="1676401"/>
          <a:ext cx="25320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Equation" r:id="rId3" imgW="1422360" imgH="228600" progId="Equation.3">
                  <p:embed/>
                </p:oleObj>
              </mc:Choice>
              <mc:Fallback>
                <p:oleObj name="Equation" r:id="rId3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1676401"/>
                        <a:ext cx="25320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5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Non-isothermal Flow Reactor</a:t>
            </a:r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1676401" y="838200"/>
            <a:ext cx="543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 u="sng">
                <a:solidFill>
                  <a:srgbClr val="336600"/>
                </a:solidFill>
              </a:rPr>
              <a:t>Application-3: PFR with Heat Exchange</a:t>
            </a:r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1524000" y="4800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Differentiating the Energy Balance equation with respect to V, we get</a:t>
            </a:r>
          </a:p>
        </p:txBody>
      </p:sp>
      <p:sp>
        <p:nvSpPr>
          <p:cNvPr id="20488" name="AutoShape 5"/>
          <p:cNvSpPr>
            <a:spLocks noChangeArrowheads="1"/>
          </p:cNvSpPr>
          <p:nvPr/>
        </p:nvSpPr>
        <p:spPr bwMode="auto">
          <a:xfrm rot="-5400000">
            <a:off x="6972300" y="1622425"/>
            <a:ext cx="762000" cy="3581400"/>
          </a:xfrm>
          <a:prstGeom prst="can">
            <a:avLst>
              <a:gd name="adj" fmla="val 49785"/>
            </a:avLst>
          </a:prstGeom>
          <a:solidFill>
            <a:srgbClr val="9999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ar-IQ"/>
          </a:p>
        </p:txBody>
      </p:sp>
      <p:sp>
        <p:nvSpPr>
          <p:cNvPr id="20489" name="AutoShape 6"/>
          <p:cNvSpPr>
            <a:spLocks noChangeArrowheads="1"/>
          </p:cNvSpPr>
          <p:nvPr/>
        </p:nvSpPr>
        <p:spPr bwMode="auto">
          <a:xfrm rot="-5400000">
            <a:off x="6934200" y="3032125"/>
            <a:ext cx="762000" cy="762000"/>
          </a:xfrm>
          <a:prstGeom prst="can">
            <a:avLst>
              <a:gd name="adj" fmla="val 47912"/>
            </a:avLst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grpSp>
        <p:nvGrpSpPr>
          <p:cNvPr id="20490" name="Group 7"/>
          <p:cNvGrpSpPr>
            <a:grpSpLocks/>
          </p:cNvGrpSpPr>
          <p:nvPr/>
        </p:nvGrpSpPr>
        <p:grpSpPr bwMode="auto">
          <a:xfrm>
            <a:off x="7397750" y="2133600"/>
            <a:ext cx="1289050" cy="685800"/>
            <a:chOff x="2736" y="1344"/>
            <a:chExt cx="812" cy="432"/>
          </a:xfrm>
        </p:grpSpPr>
        <p:sp>
          <p:nvSpPr>
            <p:cNvPr id="20504" name="Line 8"/>
            <p:cNvSpPr>
              <a:spLocks noChangeShapeType="1"/>
            </p:cNvSpPr>
            <p:nvPr/>
          </p:nvSpPr>
          <p:spPr bwMode="auto">
            <a:xfrm>
              <a:off x="2736" y="1488"/>
              <a:ext cx="0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graphicFrame>
          <p:nvGraphicFramePr>
            <p:cNvPr id="20484" name="Object 9"/>
            <p:cNvGraphicFramePr>
              <a:graphicFrameLocks noChangeAspect="1"/>
            </p:cNvGraphicFramePr>
            <p:nvPr/>
          </p:nvGraphicFramePr>
          <p:xfrm>
            <a:off x="3267" y="1344"/>
            <a:ext cx="281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" name="Equation" r:id="rId3" imgW="266400" imgH="419040" progId="Equation.3">
                    <p:embed/>
                  </p:oleObj>
                </mc:Choice>
                <mc:Fallback>
                  <p:oleObj name="Equation" r:id="rId3" imgW="2664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7" y="1344"/>
                          <a:ext cx="281" cy="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99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1" name="Group 10"/>
          <p:cNvGrpSpPr>
            <a:grpSpLocks/>
          </p:cNvGrpSpPr>
          <p:nvPr/>
        </p:nvGrpSpPr>
        <p:grpSpPr bwMode="auto">
          <a:xfrm>
            <a:off x="6934200" y="3794126"/>
            <a:ext cx="1284288" cy="777875"/>
            <a:chOff x="2448" y="2256"/>
            <a:chExt cx="809" cy="490"/>
          </a:xfrm>
        </p:grpSpPr>
        <p:sp>
          <p:nvSpPr>
            <p:cNvPr id="20500" name="Line 11"/>
            <p:cNvSpPr>
              <a:spLocks noChangeShapeType="1"/>
            </p:cNvSpPr>
            <p:nvPr/>
          </p:nvSpPr>
          <p:spPr bwMode="auto">
            <a:xfrm>
              <a:off x="2592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501" name="Line 12"/>
            <p:cNvSpPr>
              <a:spLocks noChangeShapeType="1"/>
            </p:cNvSpPr>
            <p:nvPr/>
          </p:nvSpPr>
          <p:spPr bwMode="auto">
            <a:xfrm>
              <a:off x="2832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502" name="Text Box 13"/>
            <p:cNvSpPr txBox="1">
              <a:spLocks noChangeArrowheads="1"/>
            </p:cNvSpPr>
            <p:nvPr/>
          </p:nvSpPr>
          <p:spPr bwMode="auto">
            <a:xfrm>
              <a:off x="2448" y="2496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2000"/>
                <a:t>V</a:t>
              </a:r>
            </a:p>
          </p:txBody>
        </p:sp>
        <p:sp>
          <p:nvSpPr>
            <p:cNvPr id="20503" name="Text Box 14"/>
            <p:cNvSpPr txBox="1">
              <a:spLocks noChangeArrowheads="1"/>
            </p:cNvSpPr>
            <p:nvPr/>
          </p:nvSpPr>
          <p:spPr bwMode="auto">
            <a:xfrm>
              <a:off x="2721" y="2475"/>
              <a:ext cx="5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2000"/>
                <a:t>V+</a:t>
              </a:r>
              <a:r>
                <a:rPr lang="en-US" sz="2000">
                  <a:latin typeface="Symbol" panose="05050102010706020507" pitchFamily="18" charset="2"/>
                </a:rPr>
                <a:t>D</a:t>
              </a:r>
              <a:r>
                <a:rPr lang="en-US" sz="2000"/>
                <a:t>V</a:t>
              </a:r>
            </a:p>
          </p:txBody>
        </p:sp>
      </p:grp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7265988" y="3244851"/>
            <a:ext cx="430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b="1" i="1">
                <a:solidFill>
                  <a:srgbClr val="000099"/>
                </a:solidFill>
              </a:rPr>
              <a:t>T</a:t>
            </a:r>
            <a:endParaRPr lang="en-US" sz="2000"/>
          </a:p>
        </p:txBody>
      </p:sp>
      <p:grpSp>
        <p:nvGrpSpPr>
          <p:cNvPr id="20493" name="Group 16"/>
          <p:cNvGrpSpPr>
            <a:grpSpLocks/>
          </p:cNvGrpSpPr>
          <p:nvPr/>
        </p:nvGrpSpPr>
        <p:grpSpPr bwMode="auto">
          <a:xfrm>
            <a:off x="4572000" y="2879725"/>
            <a:ext cx="990600" cy="954088"/>
            <a:chOff x="960" y="1680"/>
            <a:chExt cx="624" cy="601"/>
          </a:xfrm>
        </p:grpSpPr>
        <p:sp>
          <p:nvSpPr>
            <p:cNvPr id="20498" name="Line 17"/>
            <p:cNvSpPr>
              <a:spLocks noChangeShapeType="1"/>
            </p:cNvSpPr>
            <p:nvPr/>
          </p:nvSpPr>
          <p:spPr bwMode="auto">
            <a:xfrm>
              <a:off x="960" y="20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499" name="Text Box 18"/>
            <p:cNvSpPr txBox="1">
              <a:spLocks noChangeArrowheads="1"/>
            </p:cNvSpPr>
            <p:nvPr/>
          </p:nvSpPr>
          <p:spPr bwMode="auto">
            <a:xfrm>
              <a:off x="1115" y="1680"/>
              <a:ext cx="36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/>
                <a:t>F</a:t>
              </a:r>
              <a:r>
                <a:rPr lang="en-US" baseline="-25000"/>
                <a:t>A0</a:t>
              </a:r>
            </a:p>
            <a:p>
              <a:endParaRPr lang="en-US" sz="800"/>
            </a:p>
            <a:p>
              <a:r>
                <a:rPr lang="en-US"/>
                <a:t>T</a:t>
              </a:r>
              <a:r>
                <a:rPr lang="en-US" baseline="-25000"/>
                <a:t>0</a:t>
              </a:r>
              <a:endParaRPr lang="en-US"/>
            </a:p>
          </p:txBody>
        </p:sp>
      </p:grpSp>
      <p:grpSp>
        <p:nvGrpSpPr>
          <p:cNvPr id="20494" name="Group 19"/>
          <p:cNvGrpSpPr>
            <a:grpSpLocks/>
          </p:cNvGrpSpPr>
          <p:nvPr/>
        </p:nvGrpSpPr>
        <p:grpSpPr bwMode="auto">
          <a:xfrm>
            <a:off x="9220200" y="2879725"/>
            <a:ext cx="990600" cy="954088"/>
            <a:chOff x="3888" y="1680"/>
            <a:chExt cx="624" cy="601"/>
          </a:xfrm>
        </p:grpSpPr>
        <p:sp>
          <p:nvSpPr>
            <p:cNvPr id="20496" name="Line 20"/>
            <p:cNvSpPr>
              <a:spLocks noChangeShapeType="1"/>
            </p:cNvSpPr>
            <p:nvPr/>
          </p:nvSpPr>
          <p:spPr bwMode="auto">
            <a:xfrm>
              <a:off x="3888" y="20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0497" name="Text Box 21"/>
            <p:cNvSpPr txBox="1">
              <a:spLocks noChangeArrowheads="1"/>
            </p:cNvSpPr>
            <p:nvPr/>
          </p:nvSpPr>
          <p:spPr bwMode="auto">
            <a:xfrm>
              <a:off x="4001" y="1680"/>
              <a:ext cx="36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/>
                <a:t>F</a:t>
              </a:r>
              <a:r>
                <a:rPr lang="en-US" baseline="-25000"/>
                <a:t>Ae</a:t>
              </a:r>
            </a:p>
            <a:p>
              <a:endParaRPr lang="en-US" sz="800"/>
            </a:p>
            <a:p>
              <a:r>
                <a:rPr lang="en-US"/>
                <a:t>T</a:t>
              </a:r>
              <a:r>
                <a:rPr lang="en-US" baseline="-25000"/>
                <a:t>e</a:t>
              </a:r>
              <a:endParaRPr lang="en-US"/>
            </a:p>
          </p:txBody>
        </p:sp>
      </p:grpSp>
      <p:graphicFrame>
        <p:nvGraphicFramePr>
          <p:cNvPr id="20482" name="Object 22"/>
          <p:cNvGraphicFramePr>
            <a:graphicFrameLocks noChangeAspect="1"/>
          </p:cNvGraphicFramePr>
          <p:nvPr/>
        </p:nvGraphicFramePr>
        <p:xfrm>
          <a:off x="1905000" y="5486400"/>
          <a:ext cx="499903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5" imgW="2641320" imgH="444240" progId="Equation.3">
                  <p:embed/>
                </p:oleObj>
              </mc:Choice>
              <mc:Fallback>
                <p:oleObj name="Equation" r:id="rId5" imgW="2641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86400"/>
                        <a:ext cx="4999038" cy="839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23"/>
          <p:cNvGraphicFramePr>
            <a:graphicFrameLocks noChangeAspect="1"/>
          </p:cNvGraphicFramePr>
          <p:nvPr/>
        </p:nvGraphicFramePr>
        <p:xfrm>
          <a:off x="1828800" y="1371601"/>
          <a:ext cx="430688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7" imgW="2273040" imgH="431640" progId="Equation.3">
                  <p:embed/>
                </p:oleObj>
              </mc:Choice>
              <mc:Fallback>
                <p:oleObj name="Equation" r:id="rId7" imgW="2273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71601"/>
                        <a:ext cx="4306888" cy="817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Line 24"/>
          <p:cNvSpPr>
            <a:spLocks noChangeShapeType="1"/>
          </p:cNvSpPr>
          <p:nvPr/>
        </p:nvSpPr>
        <p:spPr bwMode="auto">
          <a:xfrm>
            <a:off x="1524000" y="838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45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2"/>
          <p:cNvSpPr>
            <a:spLocks noChangeArrowheads="1"/>
          </p:cNvSpPr>
          <p:nvPr/>
        </p:nvSpPr>
        <p:spPr bwMode="auto">
          <a:xfrm>
            <a:off x="1828800" y="1752600"/>
            <a:ext cx="533400" cy="8382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Non-isothermal Flow Reactor</a:t>
            </a:r>
          </a:p>
        </p:txBody>
      </p:sp>
      <p:sp>
        <p:nvSpPr>
          <p:cNvPr id="21511" name="AutoShape 3"/>
          <p:cNvSpPr>
            <a:spLocks noChangeArrowheads="1"/>
          </p:cNvSpPr>
          <p:nvPr/>
        </p:nvSpPr>
        <p:spPr bwMode="auto">
          <a:xfrm rot="-5400000">
            <a:off x="8823325" y="2803525"/>
            <a:ext cx="838200" cy="2241550"/>
          </a:xfrm>
          <a:prstGeom prst="can">
            <a:avLst>
              <a:gd name="adj" fmla="val 40522"/>
            </a:avLst>
          </a:prstGeom>
          <a:solidFill>
            <a:srgbClr val="9999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ar-IQ"/>
          </a:p>
        </p:txBody>
      </p:sp>
      <p:sp>
        <p:nvSpPr>
          <p:cNvPr id="21512" name="AutoShape 4"/>
          <p:cNvSpPr>
            <a:spLocks noChangeArrowheads="1"/>
          </p:cNvSpPr>
          <p:nvPr/>
        </p:nvSpPr>
        <p:spPr bwMode="auto">
          <a:xfrm rot="-5400000">
            <a:off x="8816181" y="3528219"/>
            <a:ext cx="808038" cy="762000"/>
          </a:xfrm>
          <a:prstGeom prst="can">
            <a:avLst>
              <a:gd name="adj" fmla="val 47912"/>
            </a:avLst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sp>
        <p:nvSpPr>
          <p:cNvPr id="21513" name="Line 5"/>
          <p:cNvSpPr>
            <a:spLocks noChangeShapeType="1"/>
          </p:cNvSpPr>
          <p:nvPr/>
        </p:nvSpPr>
        <p:spPr bwMode="auto">
          <a:xfrm>
            <a:off x="9296400" y="3048000"/>
            <a:ext cx="0" cy="45720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aphicFrame>
        <p:nvGraphicFramePr>
          <p:cNvPr id="21506" name="Object 6"/>
          <p:cNvGraphicFramePr>
            <a:graphicFrameLocks noChangeAspect="1"/>
          </p:cNvGraphicFramePr>
          <p:nvPr/>
        </p:nvGraphicFramePr>
        <p:xfrm>
          <a:off x="9028114" y="2514601"/>
          <a:ext cx="4460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3" imgW="266400" imgH="419040" progId="Equation.3">
                  <p:embed/>
                </p:oleObj>
              </mc:Choice>
              <mc:Fallback>
                <p:oleObj name="Equation" r:id="rId3" imgW="266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8114" y="2514601"/>
                        <a:ext cx="4460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4" name="Group 7"/>
          <p:cNvGrpSpPr>
            <a:grpSpLocks/>
          </p:cNvGrpSpPr>
          <p:nvPr/>
        </p:nvGrpSpPr>
        <p:grpSpPr bwMode="auto">
          <a:xfrm>
            <a:off x="8850314" y="4327526"/>
            <a:ext cx="1284287" cy="777875"/>
            <a:chOff x="2448" y="2256"/>
            <a:chExt cx="809" cy="490"/>
          </a:xfrm>
        </p:grpSpPr>
        <p:sp>
          <p:nvSpPr>
            <p:cNvPr id="21523" name="Line 8"/>
            <p:cNvSpPr>
              <a:spLocks noChangeShapeType="1"/>
            </p:cNvSpPr>
            <p:nvPr/>
          </p:nvSpPr>
          <p:spPr bwMode="auto">
            <a:xfrm>
              <a:off x="2592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1524" name="Line 9"/>
            <p:cNvSpPr>
              <a:spLocks noChangeShapeType="1"/>
            </p:cNvSpPr>
            <p:nvPr/>
          </p:nvSpPr>
          <p:spPr bwMode="auto">
            <a:xfrm>
              <a:off x="2832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21525" name="Text Box 10"/>
            <p:cNvSpPr txBox="1">
              <a:spLocks noChangeArrowheads="1"/>
            </p:cNvSpPr>
            <p:nvPr/>
          </p:nvSpPr>
          <p:spPr bwMode="auto">
            <a:xfrm>
              <a:off x="2448" y="2496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2000"/>
                <a:t>V</a:t>
              </a:r>
            </a:p>
          </p:txBody>
        </p:sp>
        <p:sp>
          <p:nvSpPr>
            <p:cNvPr id="21526" name="Text Box 11"/>
            <p:cNvSpPr txBox="1">
              <a:spLocks noChangeArrowheads="1"/>
            </p:cNvSpPr>
            <p:nvPr/>
          </p:nvSpPr>
          <p:spPr bwMode="auto">
            <a:xfrm>
              <a:off x="2721" y="2475"/>
              <a:ext cx="5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2000"/>
                <a:t>V+</a:t>
              </a:r>
              <a:r>
                <a:rPr lang="en-US" sz="2000">
                  <a:latin typeface="Symbol" panose="05050102010706020507" pitchFamily="18" charset="2"/>
                </a:rPr>
                <a:t>D</a:t>
              </a:r>
              <a:r>
                <a:rPr lang="en-US" sz="2000"/>
                <a:t>V</a:t>
              </a:r>
            </a:p>
          </p:txBody>
        </p:sp>
      </p:grp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8655051" y="3154364"/>
            <a:ext cx="430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b="1" i="1">
                <a:solidFill>
                  <a:srgbClr val="000099"/>
                </a:solidFill>
              </a:rPr>
              <a:t>T</a:t>
            </a:r>
            <a:r>
              <a:rPr lang="en-US" sz="2000" b="1" i="1" baseline="-25000">
                <a:solidFill>
                  <a:srgbClr val="000099"/>
                </a:solidFill>
              </a:rPr>
              <a:t>a</a:t>
            </a:r>
            <a:endParaRPr lang="en-US" sz="2000"/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8839201" y="3763964"/>
            <a:ext cx="430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000" b="1" i="1">
                <a:solidFill>
                  <a:srgbClr val="000099"/>
                </a:solidFill>
              </a:rPr>
              <a:t>T</a:t>
            </a:r>
            <a:endParaRPr lang="en-US" sz="2000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1524000" y="838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1992848" y="5289551"/>
            <a:ext cx="78369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a = specific surface area for heat transfer = area/volume</a:t>
            </a:r>
          </a:p>
          <a:p>
            <a:r>
              <a:rPr lang="en-US"/>
              <a:t>U = overall heat transfer coefficient</a:t>
            </a:r>
          </a:p>
          <a:p>
            <a:r>
              <a:rPr lang="en-US"/>
              <a:t>Ta = Temperature of heat transfer fluid (outside of the reactor)</a:t>
            </a:r>
          </a:p>
        </p:txBody>
      </p:sp>
      <p:graphicFrame>
        <p:nvGraphicFramePr>
          <p:cNvPr id="21507" name="Object 16"/>
          <p:cNvGraphicFramePr>
            <a:graphicFrameLocks noChangeAspect="1"/>
          </p:cNvGraphicFramePr>
          <p:nvPr/>
        </p:nvGraphicFramePr>
        <p:xfrm>
          <a:off x="2133601" y="3854450"/>
          <a:ext cx="21637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5" imgW="1143000" imgH="419040" progId="Equation.3">
                  <p:embed/>
                </p:oleObj>
              </mc:Choice>
              <mc:Fallback>
                <p:oleObj name="Equation" r:id="rId5" imgW="1143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3854450"/>
                        <a:ext cx="216376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2017584" y="3200401"/>
            <a:ext cx="50690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i="1">
                <a:solidFill>
                  <a:srgbClr val="000066"/>
                </a:solidFill>
              </a:rPr>
              <a:t>The first term on LHS can be written as</a:t>
            </a:r>
          </a:p>
        </p:txBody>
      </p:sp>
      <p:grpSp>
        <p:nvGrpSpPr>
          <p:cNvPr id="21520" name="Group 18"/>
          <p:cNvGrpSpPr>
            <a:grpSpLocks/>
          </p:cNvGrpSpPr>
          <p:nvPr/>
        </p:nvGrpSpPr>
        <p:grpSpPr bwMode="auto">
          <a:xfrm>
            <a:off x="1828801" y="838200"/>
            <a:ext cx="7019925" cy="1754188"/>
            <a:chOff x="240" y="432"/>
            <a:chExt cx="4422" cy="1105"/>
          </a:xfrm>
        </p:grpSpPr>
        <p:sp>
          <p:nvSpPr>
            <p:cNvPr id="21521" name="Text Box 19"/>
            <p:cNvSpPr txBox="1">
              <a:spLocks noChangeArrowheads="1"/>
            </p:cNvSpPr>
            <p:nvPr/>
          </p:nvSpPr>
          <p:spPr bwMode="auto">
            <a:xfrm>
              <a:off x="240" y="432"/>
              <a:ext cx="39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b="1" u="sng">
                  <a:solidFill>
                    <a:srgbClr val="336600"/>
                  </a:solidFill>
                </a:rPr>
                <a:t>Application-3: PFR with Heat Exchange (cont.)</a:t>
              </a:r>
            </a:p>
          </p:txBody>
        </p:sp>
        <p:graphicFrame>
          <p:nvGraphicFramePr>
            <p:cNvPr id="21508" name="Object 20"/>
            <p:cNvGraphicFramePr>
              <a:graphicFrameLocks noChangeAspect="1"/>
            </p:cNvGraphicFramePr>
            <p:nvPr/>
          </p:nvGraphicFramePr>
          <p:xfrm>
            <a:off x="288" y="1008"/>
            <a:ext cx="3149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1" name="Equation" r:id="rId7" imgW="2641320" imgH="444240" progId="Equation.3">
                    <p:embed/>
                  </p:oleObj>
                </mc:Choice>
                <mc:Fallback>
                  <p:oleObj name="Equation" r:id="rId7" imgW="264132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008"/>
                          <a:ext cx="3149" cy="52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99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2" name="Text Box 21"/>
            <p:cNvSpPr txBox="1">
              <a:spLocks noChangeArrowheads="1"/>
            </p:cNvSpPr>
            <p:nvPr/>
          </p:nvSpPr>
          <p:spPr bwMode="auto">
            <a:xfrm>
              <a:off x="240" y="672"/>
              <a:ext cx="44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/>
                <a:t>Let us evaluate the differential terms of the EB equation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3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18"/>
          <p:cNvSpPr>
            <a:spLocks noChangeArrowheads="1"/>
          </p:cNvSpPr>
          <p:nvPr/>
        </p:nvSpPr>
        <p:spPr bwMode="auto">
          <a:xfrm>
            <a:off x="4114800" y="1600200"/>
            <a:ext cx="533400" cy="8382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Non-isothermal Flow Reactor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2057400" y="3276600"/>
          <a:ext cx="11747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3" imgW="622080" imgH="393480" progId="Equation.3">
                  <p:embed/>
                </p:oleObj>
              </mc:Choice>
              <mc:Fallback>
                <p:oleObj name="Equation" r:id="rId3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117475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4"/>
          <p:cNvGraphicFramePr>
            <a:graphicFrameLocks noChangeAspect="1"/>
          </p:cNvGraphicFramePr>
          <p:nvPr/>
        </p:nvGraphicFramePr>
        <p:xfrm>
          <a:off x="2133600" y="5410200"/>
          <a:ext cx="290195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5" imgW="1536480" imgH="393480" progId="Equation.3">
                  <p:embed/>
                </p:oleObj>
              </mc:Choice>
              <mc:Fallback>
                <p:oleObj name="Equation" r:id="rId5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10200"/>
                        <a:ext cx="2901950" cy="7445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5"/>
          <p:cNvGraphicFramePr>
            <a:graphicFrameLocks noChangeAspect="1"/>
          </p:cNvGraphicFramePr>
          <p:nvPr/>
        </p:nvGraphicFramePr>
        <p:xfrm>
          <a:off x="4430713" y="3505200"/>
          <a:ext cx="11303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7" imgW="596880" imgH="228600" progId="Equation.3">
                  <p:embed/>
                </p:oleObj>
              </mc:Choice>
              <mc:Fallback>
                <p:oleObj name="Equation" r:id="rId7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3" y="3505200"/>
                        <a:ext cx="11303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Oval 6"/>
          <p:cNvSpPr>
            <a:spLocks noChangeArrowheads="1"/>
          </p:cNvSpPr>
          <p:nvPr/>
        </p:nvSpPr>
        <p:spPr bwMode="auto">
          <a:xfrm>
            <a:off x="4648200" y="3505200"/>
            <a:ext cx="304800" cy="457200"/>
          </a:xfrm>
          <a:prstGeom prst="ellips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sp>
        <p:nvSpPr>
          <p:cNvPr id="22537" name="Line 7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2538" name="Group 8"/>
          <p:cNvGrpSpPr>
            <a:grpSpLocks/>
          </p:cNvGrpSpPr>
          <p:nvPr/>
        </p:nvGrpSpPr>
        <p:grpSpPr bwMode="auto">
          <a:xfrm>
            <a:off x="1905001" y="685800"/>
            <a:ext cx="7019925" cy="1754188"/>
            <a:chOff x="240" y="432"/>
            <a:chExt cx="4422" cy="1105"/>
          </a:xfrm>
        </p:grpSpPr>
        <p:sp>
          <p:nvSpPr>
            <p:cNvPr id="22541" name="Text Box 9"/>
            <p:cNvSpPr txBox="1">
              <a:spLocks noChangeArrowheads="1"/>
            </p:cNvSpPr>
            <p:nvPr/>
          </p:nvSpPr>
          <p:spPr bwMode="auto">
            <a:xfrm>
              <a:off x="240" y="432"/>
              <a:ext cx="39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b="1" u="sng">
                  <a:solidFill>
                    <a:srgbClr val="336600"/>
                  </a:solidFill>
                </a:rPr>
                <a:t>Application-3: PFR with Heat Exchange (cont.)</a:t>
              </a:r>
            </a:p>
          </p:txBody>
        </p:sp>
        <p:graphicFrame>
          <p:nvGraphicFramePr>
            <p:cNvPr id="22533" name="Object 10"/>
            <p:cNvGraphicFramePr>
              <a:graphicFrameLocks noChangeAspect="1"/>
            </p:cNvGraphicFramePr>
            <p:nvPr/>
          </p:nvGraphicFramePr>
          <p:xfrm>
            <a:off x="288" y="1008"/>
            <a:ext cx="3149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7" name="Equation" r:id="rId9" imgW="2641320" imgH="444240" progId="Equation.3">
                    <p:embed/>
                  </p:oleObj>
                </mc:Choice>
                <mc:Fallback>
                  <p:oleObj name="Equation" r:id="rId9" imgW="264132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008"/>
                          <a:ext cx="3149" cy="52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99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2" name="Text Box 11"/>
            <p:cNvSpPr txBox="1">
              <a:spLocks noChangeArrowheads="1"/>
            </p:cNvSpPr>
            <p:nvPr/>
          </p:nvSpPr>
          <p:spPr bwMode="auto">
            <a:xfrm>
              <a:off x="240" y="672"/>
              <a:ext cx="44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/>
                <a:t>Let us evaluate the differential terms of the EB equation</a:t>
              </a:r>
            </a:p>
          </p:txBody>
        </p:sp>
      </p:grp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1905000" y="28194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i="1">
                <a:solidFill>
                  <a:srgbClr val="000066"/>
                </a:solidFill>
              </a:rPr>
              <a:t>The derivative in the third term on LHS can be written as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1922464" y="4359276"/>
            <a:ext cx="8745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i="1">
                <a:solidFill>
                  <a:srgbClr val="000066"/>
                </a:solidFill>
              </a:rPr>
              <a:t>Recall, that for a reaction: aA + bB </a:t>
            </a:r>
            <a:r>
              <a:rPr lang="en-US" i="1">
                <a:solidFill>
                  <a:srgbClr val="000066"/>
                </a:solidFill>
                <a:cs typeface="Times New Roman" panose="02020603050405020304" pitchFamily="18" charset="0"/>
              </a:rPr>
              <a:t>→ cC + dD, the reaction rates are related by the stoichiometric coefficients</a:t>
            </a:r>
          </a:p>
        </p:txBody>
      </p:sp>
    </p:spTree>
    <p:extLst>
      <p:ext uri="{BB962C8B-B14F-4D97-AF65-F5344CB8AC3E}">
        <p14:creationId xmlns:p14="http://schemas.microsoft.com/office/powerpoint/2010/main" val="18339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5867400" y="1981200"/>
            <a:ext cx="533400" cy="8382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IQ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Non-isothermal Flow Reactor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2133601" y="3886200"/>
          <a:ext cx="18954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3" imgW="1002960" imgH="393480" progId="Equation.3">
                  <p:embed/>
                </p:oleObj>
              </mc:Choice>
              <mc:Fallback>
                <p:oleObj name="Equation" r:id="rId3" imgW="1002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3886200"/>
                        <a:ext cx="18954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6400801" y="3886200"/>
          <a:ext cx="373221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5" imgW="2095200" imgH="558720" progId="Equation.3">
                  <p:embed/>
                </p:oleObj>
              </mc:Choice>
              <mc:Fallback>
                <p:oleObj name="Equation" r:id="rId5" imgW="20952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3886200"/>
                        <a:ext cx="3732213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Line 5"/>
          <p:cNvSpPr>
            <a:spLocks noChangeShapeType="1"/>
          </p:cNvSpPr>
          <p:nvPr/>
        </p:nvSpPr>
        <p:spPr bwMode="auto">
          <a:xfrm flipH="1">
            <a:off x="4572000" y="4419600"/>
            <a:ext cx="15240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1905001" y="685800"/>
            <a:ext cx="634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 u="sng">
                <a:solidFill>
                  <a:srgbClr val="336600"/>
                </a:solidFill>
              </a:rPr>
              <a:t>Application-3: PFR with Heat Exchange (cont.)</a:t>
            </a:r>
          </a:p>
        </p:txBody>
      </p:sp>
      <p:graphicFrame>
        <p:nvGraphicFramePr>
          <p:cNvPr id="23556" name="Object 8"/>
          <p:cNvGraphicFramePr>
            <a:graphicFrameLocks noChangeAspect="1"/>
          </p:cNvGraphicFramePr>
          <p:nvPr/>
        </p:nvGraphicFramePr>
        <p:xfrm>
          <a:off x="2047875" y="1979614"/>
          <a:ext cx="4999038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7" imgW="2641320" imgH="444240" progId="Equation.3">
                  <p:embed/>
                </p:oleObj>
              </mc:Choice>
              <mc:Fallback>
                <p:oleObj name="Equation" r:id="rId7" imgW="2641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1979614"/>
                        <a:ext cx="4999038" cy="8397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Text Box 9"/>
          <p:cNvSpPr txBox="1">
            <a:spLocks noChangeArrowheads="1"/>
          </p:cNvSpPr>
          <p:nvPr/>
        </p:nvSpPr>
        <p:spPr bwMode="auto">
          <a:xfrm>
            <a:off x="1971676" y="1446213"/>
            <a:ext cx="701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Let us evaluate the differential terms of the EB equation</a:t>
            </a:r>
          </a:p>
        </p:txBody>
      </p:sp>
      <p:sp>
        <p:nvSpPr>
          <p:cNvPr id="23564" name="Text Box 10"/>
          <p:cNvSpPr txBox="1">
            <a:spLocks noChangeArrowheads="1"/>
          </p:cNvSpPr>
          <p:nvPr/>
        </p:nvSpPr>
        <p:spPr bwMode="auto">
          <a:xfrm>
            <a:off x="1806713" y="3276601"/>
            <a:ext cx="7175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i="1">
                <a:solidFill>
                  <a:srgbClr val="000066"/>
                </a:solidFill>
              </a:rPr>
              <a:t>The derivative in the fifth term on LHS can be written as</a:t>
            </a:r>
          </a:p>
        </p:txBody>
      </p:sp>
      <p:graphicFrame>
        <p:nvGraphicFramePr>
          <p:cNvPr id="23557" name="Object 11"/>
          <p:cNvGraphicFramePr>
            <a:graphicFrameLocks noChangeAspect="1"/>
          </p:cNvGraphicFramePr>
          <p:nvPr/>
        </p:nvGraphicFramePr>
        <p:xfrm>
          <a:off x="2209801" y="5638800"/>
          <a:ext cx="31972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9" imgW="1688760" imgH="457200" progId="Equation.3">
                  <p:embed/>
                </p:oleObj>
              </mc:Choice>
              <mc:Fallback>
                <p:oleObj name="Equation" r:id="rId9" imgW="1688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5638800"/>
                        <a:ext cx="3197225" cy="865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Text Box 12"/>
          <p:cNvSpPr txBox="1">
            <a:spLocks noChangeArrowheads="1"/>
          </p:cNvSpPr>
          <p:nvPr/>
        </p:nvSpPr>
        <p:spPr bwMode="auto">
          <a:xfrm>
            <a:off x="1733097" y="4953001"/>
            <a:ext cx="5102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i="1">
                <a:solidFill>
                  <a:srgbClr val="000066"/>
                </a:solidFill>
              </a:rPr>
              <a:t>The fifth term on LHS can be written as</a:t>
            </a:r>
          </a:p>
        </p:txBody>
      </p:sp>
    </p:spTree>
    <p:extLst>
      <p:ext uri="{BB962C8B-B14F-4D97-AF65-F5344CB8AC3E}">
        <p14:creationId xmlns:p14="http://schemas.microsoft.com/office/powerpoint/2010/main" val="32182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Non-isothermal Flow Reactor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2057401" y="2286000"/>
          <a:ext cx="608012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3" imgW="3213000" imgH="431640" progId="Equation.3">
                  <p:embed/>
                </p:oleObj>
              </mc:Choice>
              <mc:Fallback>
                <p:oleObj name="Equation" r:id="rId3" imgW="3213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2286000"/>
                        <a:ext cx="6080125" cy="814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2209801" y="4419600"/>
          <a:ext cx="4951413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5" imgW="2616120" imgH="838080" progId="Equation.3">
                  <p:embed/>
                </p:oleObj>
              </mc:Choice>
              <mc:Fallback>
                <p:oleObj name="Equation" r:id="rId5" imgW="26161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4419600"/>
                        <a:ext cx="4951413" cy="1587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33600" y="3505200"/>
            <a:ext cx="727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i="1">
                <a:solidFill>
                  <a:srgbClr val="000099"/>
                </a:solidFill>
              </a:rPr>
              <a:t>Rearranging the above equation in terms of dT/dV, we get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81200" y="1295401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i="1">
                <a:solidFill>
                  <a:srgbClr val="000099"/>
                </a:solidFill>
              </a:rPr>
              <a:t>Substituting, the derivative terms into the Energy Balance Equation we get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05001" y="685800"/>
            <a:ext cx="634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 u="sng">
                <a:solidFill>
                  <a:srgbClr val="336600"/>
                </a:solidFill>
              </a:rPr>
              <a:t>Application-3: PFR with Heat Exchange (cont.)</a:t>
            </a:r>
          </a:p>
        </p:txBody>
      </p:sp>
    </p:spTree>
    <p:extLst>
      <p:ext uri="{BB962C8B-B14F-4D97-AF65-F5344CB8AC3E}">
        <p14:creationId xmlns:p14="http://schemas.microsoft.com/office/powerpoint/2010/main" val="18598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Non-isothermal Flow Reactor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286001" y="1981200"/>
          <a:ext cx="487997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3" imgW="2577960" imgH="838080" progId="Equation.3">
                  <p:embed/>
                </p:oleObj>
              </mc:Choice>
              <mc:Fallback>
                <p:oleObj name="Equation" r:id="rId3" imgW="25779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1981200"/>
                        <a:ext cx="4879975" cy="1587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2133600" y="1371600"/>
            <a:ext cx="6269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How do we solve non-isothermal PFR problems? </a:t>
            </a:r>
          </a:p>
        </p:txBody>
      </p:sp>
      <p:graphicFrame>
        <p:nvGraphicFramePr>
          <p:cNvPr id="25603" name="Object 5"/>
          <p:cNvGraphicFramePr>
            <a:graphicFrameLocks noChangeAspect="1"/>
          </p:cNvGraphicFramePr>
          <p:nvPr/>
        </p:nvGraphicFramePr>
        <p:xfrm>
          <a:off x="2286001" y="3886200"/>
          <a:ext cx="16303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5" imgW="863280" imgH="393480" progId="Equation.3">
                  <p:embed/>
                </p:oleObj>
              </mc:Choice>
              <mc:Fallback>
                <p:oleObj name="Equation" r:id="rId5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3886200"/>
                        <a:ext cx="1630363" cy="742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9" name="Group 6"/>
          <p:cNvGrpSpPr>
            <a:grpSpLocks/>
          </p:cNvGrpSpPr>
          <p:nvPr/>
        </p:nvGrpSpPr>
        <p:grpSpPr bwMode="auto">
          <a:xfrm>
            <a:off x="4419600" y="3886200"/>
            <a:ext cx="2667000" cy="742950"/>
            <a:chOff x="1824" y="2448"/>
            <a:chExt cx="1680" cy="468"/>
          </a:xfrm>
        </p:grpSpPr>
        <p:graphicFrame>
          <p:nvGraphicFramePr>
            <p:cNvPr id="25606" name="Object 7"/>
            <p:cNvGraphicFramePr>
              <a:graphicFrameLocks noChangeAspect="1"/>
            </p:cNvGraphicFramePr>
            <p:nvPr/>
          </p:nvGraphicFramePr>
          <p:xfrm>
            <a:off x="2324" y="2448"/>
            <a:ext cx="1180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9" name="Equation" r:id="rId7" imgW="990360" imgH="393480" progId="Equation.3">
                    <p:embed/>
                  </p:oleObj>
                </mc:Choice>
                <mc:Fallback>
                  <p:oleObj name="Equation" r:id="rId7" imgW="9903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4" y="2448"/>
                          <a:ext cx="1180" cy="46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3366CC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3" name="Text Box 8"/>
            <p:cNvSpPr txBox="1">
              <a:spLocks noChangeArrowheads="1"/>
            </p:cNvSpPr>
            <p:nvPr/>
          </p:nvSpPr>
          <p:spPr bwMode="auto">
            <a:xfrm>
              <a:off x="1824" y="2544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/>
                <a:t>or</a:t>
              </a:r>
            </a:p>
          </p:txBody>
        </p:sp>
      </p:grpSp>
      <p:graphicFrame>
        <p:nvGraphicFramePr>
          <p:cNvPr id="25604" name="Object 9"/>
          <p:cNvGraphicFramePr>
            <a:graphicFrameLocks noChangeAspect="1"/>
          </p:cNvGraphicFramePr>
          <p:nvPr/>
        </p:nvGraphicFramePr>
        <p:xfrm>
          <a:off x="8001001" y="4038600"/>
          <a:ext cx="12493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9" imgW="660240" imgH="203040" progId="Equation.3">
                  <p:embed/>
                </p:oleObj>
              </mc:Choice>
              <mc:Fallback>
                <p:oleObj name="Equation" r:id="rId9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4038600"/>
                        <a:ext cx="1249363" cy="382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10"/>
          <p:cNvGraphicFramePr>
            <a:graphicFrameLocks noChangeAspect="1"/>
          </p:cNvGraphicFramePr>
          <p:nvPr/>
        </p:nvGraphicFramePr>
        <p:xfrm>
          <a:off x="7924800" y="2590800"/>
          <a:ext cx="12255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11" imgW="647640" imgH="203040" progId="Equation.3">
                  <p:embed/>
                </p:oleObj>
              </mc:Choice>
              <mc:Fallback>
                <p:oleObj name="Equation" r:id="rId11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590800"/>
                        <a:ext cx="1225550" cy="382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1673076" y="4953000"/>
            <a:ext cx="90458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We MUST solve the two differential equations, </a:t>
            </a:r>
            <a:r>
              <a:rPr lang="en-US" i="1"/>
              <a:t>g</a:t>
            </a:r>
            <a:r>
              <a:rPr lang="en-US"/>
              <a:t>(X,T) and </a:t>
            </a:r>
            <a:r>
              <a:rPr lang="en-US" i="1"/>
              <a:t>f</a:t>
            </a:r>
            <a:r>
              <a:rPr lang="en-US"/>
              <a:t>(X,T),</a:t>
            </a:r>
          </a:p>
          <a:p>
            <a:pPr algn="ctr"/>
            <a:r>
              <a:rPr lang="en-US"/>
              <a:t>simultaneously.</a:t>
            </a:r>
          </a:p>
          <a:p>
            <a:pPr algn="ctr"/>
            <a:endParaRPr lang="en-US" sz="1600"/>
          </a:p>
          <a:p>
            <a:pPr algn="ctr"/>
            <a:r>
              <a:rPr lang="en-US"/>
              <a:t>We will need Ordinary Differential Equation (ODE) solver -- MATLAB</a:t>
            </a: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2133601" y="762000"/>
            <a:ext cx="634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 u="sng">
                <a:solidFill>
                  <a:srgbClr val="336600"/>
                </a:solidFill>
              </a:rPr>
              <a:t>Application-3: PFR with Heat Exchange (cont.)</a:t>
            </a:r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1524000" y="609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97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382000" cy="762000"/>
          </a:xfrm>
        </p:spPr>
        <p:txBody>
          <a:bodyPr/>
          <a:lstStyle/>
          <a:p>
            <a:r>
              <a:rPr lang="en-US" sz="4000"/>
              <a:t>Other forms of EB equation for PFRs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362201" y="1066800"/>
          <a:ext cx="4951413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3" imgW="2616120" imgH="838080" progId="Equation.3">
                  <p:embed/>
                </p:oleObj>
              </mc:Choice>
              <mc:Fallback>
                <p:oleObj name="Equation" r:id="rId3" imgW="26161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1066800"/>
                        <a:ext cx="4951413" cy="1587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0" name="Group 4"/>
          <p:cNvGrpSpPr>
            <a:grpSpLocks/>
          </p:cNvGrpSpPr>
          <p:nvPr/>
        </p:nvGrpSpPr>
        <p:grpSpPr bwMode="auto">
          <a:xfrm>
            <a:off x="5257801" y="3200402"/>
            <a:ext cx="5121275" cy="2830513"/>
            <a:chOff x="2352" y="2016"/>
            <a:chExt cx="3226" cy="1783"/>
          </a:xfrm>
        </p:grpSpPr>
        <p:grpSp>
          <p:nvGrpSpPr>
            <p:cNvPr id="26636" name="Group 5"/>
            <p:cNvGrpSpPr>
              <a:grpSpLocks/>
            </p:cNvGrpSpPr>
            <p:nvPr/>
          </p:nvGrpSpPr>
          <p:grpSpPr bwMode="auto">
            <a:xfrm>
              <a:off x="2352" y="2016"/>
              <a:ext cx="2256" cy="1632"/>
              <a:chOff x="2352" y="2016"/>
              <a:chExt cx="2256" cy="1632"/>
            </a:xfrm>
          </p:grpSpPr>
          <p:sp>
            <p:nvSpPr>
              <p:cNvPr id="26638" name="Oval 6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728" cy="480"/>
              </a:xfrm>
              <a:prstGeom prst="ellipse">
                <a:avLst/>
              </a:prstGeom>
              <a:noFill/>
              <a:ln w="9525">
                <a:solidFill>
                  <a:srgbClr val="33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ar-IQ"/>
              </a:p>
            </p:txBody>
          </p:sp>
          <p:sp>
            <p:nvSpPr>
              <p:cNvPr id="26639" name="Oval 7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728" cy="480"/>
              </a:xfrm>
              <a:prstGeom prst="ellipse">
                <a:avLst/>
              </a:prstGeom>
              <a:noFill/>
              <a:ln w="9525">
                <a:solidFill>
                  <a:srgbClr val="33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ar-IQ"/>
              </a:p>
            </p:txBody>
          </p:sp>
          <p:sp>
            <p:nvSpPr>
              <p:cNvPr id="26640" name="Arc 8"/>
              <p:cNvSpPr>
                <a:spLocks/>
              </p:cNvSpPr>
              <p:nvPr/>
            </p:nvSpPr>
            <p:spPr bwMode="auto">
              <a:xfrm>
                <a:off x="4032" y="2209"/>
                <a:ext cx="576" cy="1199"/>
              </a:xfrm>
              <a:custGeom>
                <a:avLst/>
                <a:gdLst>
                  <a:gd name="T0" fmla="*/ 0 w 21600"/>
                  <a:gd name="T1" fmla="*/ 0 h 43162"/>
                  <a:gd name="T2" fmla="*/ 34 w 21600"/>
                  <a:gd name="T3" fmla="*/ 1199 h 43162"/>
                  <a:gd name="T4" fmla="*/ 0 w 21600"/>
                  <a:gd name="T5" fmla="*/ 600 h 4316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62"/>
                  <a:gd name="T11" fmla="*/ 21600 w 21600"/>
                  <a:gd name="T12" fmla="*/ 43162 h 431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62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034"/>
                      <a:pt x="12688" y="42487"/>
                      <a:pt x="1274" y="43162"/>
                    </a:cubicBezTo>
                  </a:path>
                  <a:path w="21600" h="43162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034"/>
                      <a:pt x="12688" y="42487"/>
                      <a:pt x="1274" y="4316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6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ar-IQ"/>
              </a:p>
            </p:txBody>
          </p:sp>
        </p:grpSp>
        <p:sp>
          <p:nvSpPr>
            <p:cNvPr id="26637" name="Text Box 9"/>
            <p:cNvSpPr txBox="1">
              <a:spLocks noChangeArrowheads="1"/>
            </p:cNvSpPr>
            <p:nvPr/>
          </p:nvSpPr>
          <p:spPr bwMode="auto">
            <a:xfrm>
              <a:off x="4416" y="2112"/>
              <a:ext cx="1162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i="1">
                  <a:solidFill>
                    <a:srgbClr val="3366CC"/>
                  </a:solidFill>
                </a:rPr>
                <a:t>You may note that for exothermic reaction, this term will result in an increase in T</a:t>
              </a:r>
            </a:p>
          </p:txBody>
        </p:sp>
      </p:grpSp>
      <p:sp>
        <p:nvSpPr>
          <p:cNvPr id="26631" name="Line 10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grpSp>
        <p:nvGrpSpPr>
          <p:cNvPr id="26632" name="Group 11"/>
          <p:cNvGrpSpPr>
            <a:grpSpLocks/>
          </p:cNvGrpSpPr>
          <p:nvPr/>
        </p:nvGrpSpPr>
        <p:grpSpPr bwMode="auto">
          <a:xfrm>
            <a:off x="2286000" y="4724400"/>
            <a:ext cx="6216650" cy="1708150"/>
            <a:chOff x="480" y="2976"/>
            <a:chExt cx="3916" cy="1076"/>
          </a:xfrm>
        </p:grpSpPr>
        <p:graphicFrame>
          <p:nvGraphicFramePr>
            <p:cNvPr id="26628" name="Object 12"/>
            <p:cNvGraphicFramePr>
              <a:graphicFrameLocks noChangeAspect="1"/>
            </p:cNvGraphicFramePr>
            <p:nvPr/>
          </p:nvGraphicFramePr>
          <p:xfrm>
            <a:off x="576" y="3312"/>
            <a:ext cx="3119" cy="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" name="Equation" r:id="rId5" imgW="2616120" imgH="622080" progId="Equation.3">
                    <p:embed/>
                  </p:oleObj>
                </mc:Choice>
                <mc:Fallback>
                  <p:oleObj name="Equation" r:id="rId5" imgW="261612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312"/>
                          <a:ext cx="3119" cy="74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99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5" name="Text Box 13"/>
            <p:cNvSpPr txBox="1">
              <a:spLocks noChangeArrowheads="1"/>
            </p:cNvSpPr>
            <p:nvPr/>
          </p:nvSpPr>
          <p:spPr bwMode="auto">
            <a:xfrm>
              <a:off x="480" y="2976"/>
              <a:ext cx="39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i="1" u="sng">
                  <a:solidFill>
                    <a:srgbClr val="000066"/>
                  </a:solidFill>
                </a:rPr>
                <a:t>For single reaction systems in term of conversion</a:t>
              </a:r>
            </a:p>
          </p:txBody>
        </p:sp>
      </p:grpSp>
      <p:grpSp>
        <p:nvGrpSpPr>
          <p:cNvPr id="26633" name="Group 14"/>
          <p:cNvGrpSpPr>
            <a:grpSpLocks/>
          </p:cNvGrpSpPr>
          <p:nvPr/>
        </p:nvGrpSpPr>
        <p:grpSpPr bwMode="auto">
          <a:xfrm>
            <a:off x="2286001" y="2819400"/>
            <a:ext cx="5027613" cy="1784350"/>
            <a:chOff x="480" y="1776"/>
            <a:chExt cx="3167" cy="1124"/>
          </a:xfrm>
        </p:grpSpPr>
        <p:graphicFrame>
          <p:nvGraphicFramePr>
            <p:cNvPr id="26627" name="Object 15"/>
            <p:cNvGraphicFramePr>
              <a:graphicFrameLocks noChangeAspect="1"/>
            </p:cNvGraphicFramePr>
            <p:nvPr/>
          </p:nvGraphicFramePr>
          <p:xfrm>
            <a:off x="528" y="2160"/>
            <a:ext cx="3119" cy="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1" name="Equation" r:id="rId7" imgW="2616120" imgH="622080" progId="Equation.3">
                    <p:embed/>
                  </p:oleObj>
                </mc:Choice>
                <mc:Fallback>
                  <p:oleObj name="Equation" r:id="rId7" imgW="261612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160"/>
                          <a:ext cx="3119" cy="74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99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4" name="Text Box 16"/>
            <p:cNvSpPr txBox="1">
              <a:spLocks noChangeArrowheads="1"/>
            </p:cNvSpPr>
            <p:nvPr/>
          </p:nvSpPr>
          <p:spPr bwMode="auto">
            <a:xfrm>
              <a:off x="480" y="1776"/>
              <a:ext cx="22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i="1" u="sng">
                  <a:solidFill>
                    <a:srgbClr val="000066"/>
                  </a:solidFill>
                </a:rPr>
                <a:t>For single reaction 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13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914400"/>
          </a:xfrm>
        </p:spPr>
        <p:txBody>
          <a:bodyPr/>
          <a:lstStyle/>
          <a:p>
            <a:r>
              <a:rPr lang="en-US" sz="3600"/>
              <a:t>Class Problem #7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828800" y="914401"/>
            <a:ext cx="85344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</a:rPr>
              <a:t>It is proposed to design pilot plant for the production of </a:t>
            </a:r>
            <a:r>
              <a:rPr lang="en-US" i="1">
                <a:solidFill>
                  <a:srgbClr val="000066"/>
                </a:solidFill>
              </a:rPr>
              <a:t>Allyl Chloride</a:t>
            </a:r>
            <a:r>
              <a:rPr lang="en-US">
                <a:solidFill>
                  <a:srgbClr val="000066"/>
                </a:solidFill>
              </a:rPr>
              <a:t>. The feed stream comprises 4 moles propylene/mole chlorine. The reactor will be vertical tube of 2 </a:t>
            </a:r>
            <a:r>
              <a:rPr lang="en-US" i="1">
                <a:solidFill>
                  <a:srgbClr val="000066"/>
                </a:solidFill>
              </a:rPr>
              <a:t>inch</a:t>
            </a:r>
            <a:r>
              <a:rPr lang="en-US">
                <a:solidFill>
                  <a:srgbClr val="000066"/>
                </a:solidFill>
              </a:rPr>
              <a:t> ID. The combined feed molar flow rate is 0.6 g-mol/h. The inlet pressure is 2 atmospheres. The feed stream temperature is 275 C. Calculate Allyl Chloride production as a function of tube length for the following 2 cases:</a:t>
            </a:r>
          </a:p>
          <a:p>
            <a:endParaRPr lang="en-US" sz="1400"/>
          </a:p>
          <a:p>
            <a:r>
              <a:rPr lang="en-US" u="sng"/>
              <a:t>Case-1:</a:t>
            </a:r>
            <a:r>
              <a:rPr lang="en-US"/>
              <a:t> PFR jacketed with heat exchange fluid circulated at 275 C </a:t>
            </a:r>
            <a:r>
              <a:rPr lang="en-US" u="sng"/>
              <a:t>Case-2:</a:t>
            </a:r>
            <a:r>
              <a:rPr lang="en-US"/>
              <a:t> Adiabatic operation of PFR</a:t>
            </a:r>
          </a:p>
          <a:p>
            <a:endParaRPr lang="en-US"/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66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914400"/>
          </a:xfrm>
        </p:spPr>
        <p:txBody>
          <a:bodyPr/>
          <a:lstStyle/>
          <a:p>
            <a:r>
              <a:rPr lang="en-US" sz="3600"/>
              <a:t>Class Problem #7 (cont.)</a:t>
            </a:r>
          </a:p>
        </p:txBody>
      </p:sp>
      <p:sp>
        <p:nvSpPr>
          <p:cNvPr id="27654" name="Text Box 3"/>
          <p:cNvSpPr txBox="1">
            <a:spLocks noChangeArrowheads="1"/>
          </p:cNvSpPr>
          <p:nvPr/>
        </p:nvSpPr>
        <p:spPr bwMode="auto">
          <a:xfrm>
            <a:off x="2209800" y="4114800"/>
            <a:ext cx="373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T is in Kelvin and </a:t>
            </a:r>
            <a:r>
              <a:rPr lang="en-US" i="1"/>
              <a:t>p</a:t>
            </a:r>
            <a:r>
              <a:rPr lang="en-US"/>
              <a:t> is in atm</a:t>
            </a:r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1946219" y="4876801"/>
            <a:ext cx="3741794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U = 28 W/m</a:t>
            </a:r>
            <a:r>
              <a:rPr lang="en-US" baseline="30000"/>
              <a:t>2</a:t>
            </a:r>
            <a:r>
              <a:rPr lang="en-US"/>
              <a:t>-K</a:t>
            </a:r>
          </a:p>
          <a:p>
            <a:endParaRPr lang="en-US" sz="800"/>
          </a:p>
          <a:p>
            <a:r>
              <a:rPr lang="en-US" b="1">
                <a:solidFill>
                  <a:srgbClr val="990000"/>
                </a:solidFill>
              </a:rPr>
              <a:t>-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/>
              <a:t>H</a:t>
            </a:r>
            <a:r>
              <a:rPr lang="en-US" baseline="-25000"/>
              <a:t>Rxn1</a:t>
            </a:r>
            <a:r>
              <a:rPr lang="en-US"/>
              <a:t>(298)=110,000 J/mol</a:t>
            </a:r>
          </a:p>
          <a:p>
            <a:endParaRPr lang="en-US" sz="900"/>
          </a:p>
          <a:p>
            <a:r>
              <a:rPr lang="en-US" b="1">
                <a:solidFill>
                  <a:srgbClr val="990000"/>
                </a:solidFill>
              </a:rPr>
              <a:t>-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/>
              <a:t>H</a:t>
            </a:r>
            <a:r>
              <a:rPr lang="en-US" baseline="-25000"/>
              <a:t>Rxn2</a:t>
            </a:r>
            <a:r>
              <a:rPr lang="en-US"/>
              <a:t>(298)=181,500 J/mol</a:t>
            </a:r>
          </a:p>
          <a:p>
            <a:endParaRPr lang="en-US"/>
          </a:p>
        </p:txBody>
      </p:sp>
      <p:sp>
        <p:nvSpPr>
          <p:cNvPr id="27656" name="Line 5"/>
          <p:cNvSpPr>
            <a:spLocks noChangeShapeType="1"/>
          </p:cNvSpPr>
          <p:nvPr/>
        </p:nvSpPr>
        <p:spPr bwMode="auto">
          <a:xfrm>
            <a:off x="1524000" y="46482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  <p:sp>
        <p:nvSpPr>
          <p:cNvPr id="27657" name="Text Box 6"/>
          <p:cNvSpPr txBox="1">
            <a:spLocks noChangeArrowheads="1"/>
          </p:cNvSpPr>
          <p:nvPr/>
        </p:nvSpPr>
        <p:spPr bwMode="auto">
          <a:xfrm>
            <a:off x="1908424" y="990600"/>
            <a:ext cx="764991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 u="sng"/>
              <a:t>MAIN REACTION</a:t>
            </a:r>
            <a:r>
              <a:rPr lang="en-US"/>
              <a:t>: Cl</a:t>
            </a:r>
            <a:r>
              <a:rPr lang="en-US" baseline="-25000"/>
              <a:t>2</a:t>
            </a:r>
            <a:r>
              <a:rPr lang="en-US"/>
              <a:t> + C</a:t>
            </a:r>
            <a:r>
              <a:rPr lang="en-US" baseline="-25000"/>
              <a:t>3</a:t>
            </a:r>
            <a:r>
              <a:rPr lang="en-US"/>
              <a:t>H</a:t>
            </a:r>
            <a:r>
              <a:rPr lang="en-US" baseline="-25000"/>
              <a:t>6</a:t>
            </a:r>
            <a:r>
              <a:rPr lang="en-US"/>
              <a:t> → CH</a:t>
            </a:r>
            <a:r>
              <a:rPr lang="en-US" baseline="-25000"/>
              <a:t>2</a:t>
            </a:r>
            <a:r>
              <a:rPr lang="en-US"/>
              <a:t>=CH-CH</a:t>
            </a:r>
            <a:r>
              <a:rPr lang="en-US" baseline="-25000"/>
              <a:t>2</a:t>
            </a:r>
            <a:r>
              <a:rPr lang="en-US"/>
              <a:t>Cl + HCl</a:t>
            </a:r>
            <a:endParaRPr lang="en-US">
              <a:cs typeface="Times New Roman" panose="02020603050405020304" pitchFamily="18" charset="0"/>
            </a:endParaRPr>
          </a:p>
          <a:p>
            <a:endParaRPr lang="en-US" b="1" u="sng">
              <a:cs typeface="Times New Roman" panose="02020603050405020304" pitchFamily="18" charset="0"/>
            </a:endParaRPr>
          </a:p>
          <a:p>
            <a:endParaRPr lang="en-US" b="1" u="sng">
              <a:cs typeface="Times New Roman" panose="02020603050405020304" pitchFamily="18" charset="0"/>
            </a:endParaRPr>
          </a:p>
          <a:p>
            <a:endParaRPr lang="en-US" b="1" u="sng">
              <a:cs typeface="Times New Roman" panose="02020603050405020304" pitchFamily="18" charset="0"/>
            </a:endParaRPr>
          </a:p>
          <a:p>
            <a:endParaRPr lang="en-US" b="1" u="sng">
              <a:cs typeface="Times New Roman" panose="02020603050405020304" pitchFamily="18" charset="0"/>
            </a:endParaRPr>
          </a:p>
          <a:p>
            <a:r>
              <a:rPr lang="en-US" b="1" u="sng">
                <a:cs typeface="Times New Roman" panose="02020603050405020304" pitchFamily="18" charset="0"/>
              </a:rPr>
              <a:t>SIDE REACTION</a:t>
            </a:r>
            <a:r>
              <a:rPr lang="en-US">
                <a:cs typeface="Times New Roman" panose="02020603050405020304" pitchFamily="18" charset="0"/>
              </a:rPr>
              <a:t>: </a:t>
            </a:r>
            <a:r>
              <a:rPr lang="en-US"/>
              <a:t>Cl</a:t>
            </a:r>
            <a:r>
              <a:rPr lang="en-US" baseline="-25000"/>
              <a:t>2</a:t>
            </a:r>
            <a:r>
              <a:rPr lang="en-US"/>
              <a:t> + C</a:t>
            </a:r>
            <a:r>
              <a:rPr lang="en-US" baseline="-25000"/>
              <a:t>3</a:t>
            </a:r>
            <a:r>
              <a:rPr lang="en-US"/>
              <a:t>H</a:t>
            </a:r>
            <a:r>
              <a:rPr lang="en-US" baseline="-25000"/>
              <a:t>6</a:t>
            </a:r>
            <a:r>
              <a:rPr lang="en-US"/>
              <a:t> → CH</a:t>
            </a:r>
            <a:r>
              <a:rPr lang="en-US" baseline="-25000"/>
              <a:t>2</a:t>
            </a:r>
            <a:r>
              <a:rPr lang="en-US"/>
              <a:t>Cl-CHCl-CH</a:t>
            </a:r>
            <a:r>
              <a:rPr lang="en-US" baseline="-25000"/>
              <a:t>3</a:t>
            </a:r>
            <a:endParaRPr lang="en-US" baseline="-25000">
              <a:cs typeface="Times New Roman" panose="02020603050405020304" pitchFamily="18" charset="0"/>
            </a:endParaRPr>
          </a:p>
        </p:txBody>
      </p:sp>
      <p:graphicFrame>
        <p:nvGraphicFramePr>
          <p:cNvPr id="27650" name="Object 7"/>
          <p:cNvGraphicFramePr>
            <a:graphicFrameLocks noChangeAspect="1"/>
          </p:cNvGraphicFramePr>
          <p:nvPr/>
        </p:nvGraphicFramePr>
        <p:xfrm>
          <a:off x="1981200" y="1524001"/>
          <a:ext cx="83248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3" imgW="4178160" imgH="393480" progId="Equation.3">
                  <p:embed/>
                </p:oleObj>
              </mc:Choice>
              <mc:Fallback>
                <p:oleObj name="Equation" r:id="rId3" imgW="4178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1"/>
                        <a:ext cx="83248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8"/>
          <p:cNvGraphicFramePr>
            <a:graphicFrameLocks noChangeAspect="1"/>
          </p:cNvGraphicFramePr>
          <p:nvPr/>
        </p:nvGraphicFramePr>
        <p:xfrm>
          <a:off x="1981201" y="3244850"/>
          <a:ext cx="78581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5" imgW="3898800" imgH="393480" progId="Equation.3">
                  <p:embed/>
                </p:oleObj>
              </mc:Choice>
              <mc:Fallback>
                <p:oleObj name="Equation" r:id="rId5" imgW="389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3244850"/>
                        <a:ext cx="78581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9"/>
          <p:cNvGraphicFramePr>
            <a:graphicFrameLocks noChangeAspect="1"/>
          </p:cNvGraphicFramePr>
          <p:nvPr/>
        </p:nvGraphicFramePr>
        <p:xfrm>
          <a:off x="6800850" y="4805364"/>
          <a:ext cx="3238500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Equation" r:id="rId7" imgW="1942920" imgH="1231560" progId="Equation.3">
                  <p:embed/>
                </p:oleObj>
              </mc:Choice>
              <mc:Fallback>
                <p:oleObj name="Equation" r:id="rId7" imgW="1942920" imgH="1231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4805364"/>
                        <a:ext cx="3238500" cy="205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71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9" y="457200"/>
            <a:ext cx="74771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107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02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0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27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40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515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05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96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8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52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20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8305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070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8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6553632"/>
            <a:ext cx="12192000" cy="304800"/>
            <a:chOff x="0" y="4112"/>
            <a:chExt cx="7680" cy="192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920" y="4112"/>
              <a:ext cx="5760" cy="192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ar-IQ" sz="2400"/>
            </a:p>
          </p:txBody>
        </p:sp>
        <p:sp>
          <p:nvSpPr>
            <p:cNvPr id="6" name="Date Placeholder 3"/>
            <p:cNvSpPr>
              <a:spLocks/>
            </p:cNvSpPr>
            <p:nvPr/>
          </p:nvSpPr>
          <p:spPr bwMode="auto">
            <a:xfrm>
              <a:off x="0" y="4121"/>
              <a:ext cx="2640" cy="176"/>
            </a:xfrm>
            <a:prstGeom prst="rect">
              <a:avLst/>
            </a:prstGeom>
            <a:solidFill>
              <a:srgbClr val="F0E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0C6080"/>
                </a:buClr>
                <a:buFont typeface="Times" panose="02020603050405020304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Salah N.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Farhan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College of Engineering 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Diyala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University</a:t>
              </a:r>
            </a:p>
          </p:txBody>
        </p:sp>
      </p:grp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31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C6080"/>
              </a:buClr>
              <a:buFont typeface="Times" panose="02020603050405020304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Fundamentals of </a:t>
            </a:r>
            <a:r>
              <a:rPr lang="en-US" sz="2400" b="1" dirty="0" smtClean="0">
                <a:solidFill>
                  <a:srgbClr val="FFFF00"/>
                </a:solidFill>
              </a:rPr>
              <a:t>CRE   </a:t>
            </a:r>
            <a:endParaRPr lang="ar-IQ" sz="2400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38200" y="267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38200" y="54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16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609600"/>
            <a:ext cx="82486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755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1721</Words>
  <Application>Microsoft Office PowerPoint</Application>
  <PresentationFormat>Custom</PresentationFormat>
  <Paragraphs>256</Paragraphs>
  <Slides>81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Office Theme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 to be covered in this Module</vt:lpstr>
      <vt:lpstr>Why Do We Need Energy Balance ?</vt:lpstr>
      <vt:lpstr>Energy Balance for Single Reaction</vt:lpstr>
      <vt:lpstr>User-Friendly Design Equations</vt:lpstr>
      <vt:lpstr>User-Friendly Design Equations</vt:lpstr>
      <vt:lpstr>General Form of Energy Balance</vt:lpstr>
      <vt:lpstr>General Form of Energy Balance (for multi component system)</vt:lpstr>
      <vt:lpstr>Understanding Work and Energy Terms in the EB equation</vt:lpstr>
      <vt:lpstr>Evaluation of the Work (W) term</vt:lpstr>
      <vt:lpstr>Evaluation of the E term</vt:lpstr>
      <vt:lpstr>General Form of Energy Balance (for multi component system)</vt:lpstr>
      <vt:lpstr>Energy Balance Equation in terms of Enthalpy</vt:lpstr>
      <vt:lpstr>Here’s what we’ll do with Enthalpy terms</vt:lpstr>
      <vt:lpstr>Enthalpy Relationships: Single Reaction System</vt:lpstr>
      <vt:lpstr>Enthalpy Relationships: Single Reaction System</vt:lpstr>
      <vt:lpstr>Expressing Hi(T) in terms of Hio and Cpi</vt:lpstr>
      <vt:lpstr>Heat of Reaction (DHRxn)</vt:lpstr>
      <vt:lpstr>General Form of Energy Balance</vt:lpstr>
      <vt:lpstr>Heat Transfer (Q) to/from Reactors</vt:lpstr>
      <vt:lpstr>Heat Transfer (Q) to a CSTR</vt:lpstr>
      <vt:lpstr>Heat Transfer (Q) to a PFR</vt:lpstr>
      <vt:lpstr>Non-Isothermal Reactors</vt:lpstr>
      <vt:lpstr>Non-isothermal Flow Reactor</vt:lpstr>
      <vt:lpstr>Non-isothermal Flow Reactor</vt:lpstr>
      <vt:lpstr>Class Problem #6</vt:lpstr>
      <vt:lpstr>Non-isothermal Flow Reactor</vt:lpstr>
      <vt:lpstr>Non-isothermal Flow Reactor</vt:lpstr>
      <vt:lpstr>Non-isothermal Flow Reactor</vt:lpstr>
      <vt:lpstr>Non-isothermal Flow Reactor</vt:lpstr>
      <vt:lpstr>Non-isothermal Flow Reactor</vt:lpstr>
      <vt:lpstr>Non-isothermal Flow Reactor</vt:lpstr>
      <vt:lpstr>Other forms of EB equation for PFRs</vt:lpstr>
      <vt:lpstr>Class Problem #7</vt:lpstr>
      <vt:lpstr>Class Problem #7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amazzon</cp:lastModifiedBy>
  <cp:revision>18</cp:revision>
  <dcterms:created xsi:type="dcterms:W3CDTF">2018-12-03T12:03:58Z</dcterms:created>
  <dcterms:modified xsi:type="dcterms:W3CDTF">2018-12-03T21:31:12Z</dcterms:modified>
</cp:coreProperties>
</file>